
<file path=[Content_Types].xml><?xml version="1.0" encoding="utf-8"?>
<Types xmlns="http://schemas.openxmlformats.org/package/2006/content-types">
  <Default Extension="png" ContentType="image/png"/>
  <Default Extension="jpeg" ContentType="image/jpeg"/>
  <Default Extension="emf" ContentType="image/x-emf"/>
  <Default Extension="wmf" ContentType="image/x-w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8"/>
  </p:notesMasterIdLst>
  <p:sldIdLst>
    <p:sldId id="703" r:id="rId2"/>
    <p:sldId id="704" r:id="rId3"/>
    <p:sldId id="715" r:id="rId4"/>
    <p:sldId id="720" r:id="rId5"/>
    <p:sldId id="717" r:id="rId6"/>
    <p:sldId id="718" r:id="rId7"/>
    <p:sldId id="719" r:id="rId8"/>
    <p:sldId id="706" r:id="rId9"/>
    <p:sldId id="746" r:id="rId10"/>
    <p:sldId id="722" r:id="rId11"/>
    <p:sldId id="747" r:id="rId12"/>
    <p:sldId id="744" r:id="rId13"/>
    <p:sldId id="707" r:id="rId14"/>
    <p:sldId id="745" r:id="rId15"/>
    <p:sldId id="724" r:id="rId16"/>
    <p:sldId id="725" r:id="rId17"/>
    <p:sldId id="727" r:id="rId18"/>
    <p:sldId id="728" r:id="rId19"/>
    <p:sldId id="729" r:id="rId20"/>
    <p:sldId id="726" r:id="rId21"/>
    <p:sldId id="731" r:id="rId22"/>
    <p:sldId id="732" r:id="rId23"/>
    <p:sldId id="733" r:id="rId24"/>
    <p:sldId id="734" r:id="rId25"/>
    <p:sldId id="735" r:id="rId26"/>
    <p:sldId id="736" r:id="rId27"/>
    <p:sldId id="737" r:id="rId28"/>
    <p:sldId id="710" r:id="rId29"/>
    <p:sldId id="738" r:id="rId30"/>
    <p:sldId id="739" r:id="rId31"/>
    <p:sldId id="740" r:id="rId32"/>
    <p:sldId id="741" r:id="rId33"/>
    <p:sldId id="742" r:id="rId34"/>
    <p:sldId id="712" r:id="rId35"/>
    <p:sldId id="721" r:id="rId36"/>
    <p:sldId id="714" r:id="rId37"/>
  </p:sldIdLst>
  <p:sldSz cx="9144000" cy="6858000" type="screen4x3"/>
  <p:notesSz cx="7315200" cy="96012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933"/>
    <a:srgbClr val="FF0000"/>
    <a:srgbClr val="D93238"/>
    <a:srgbClr val="FFFF00"/>
    <a:srgbClr val="C0C0C0"/>
    <a:srgbClr val="B2B2B2"/>
    <a:srgbClr val="00FF00"/>
    <a:srgbClr val="FF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4660"/>
  </p:normalViewPr>
  <p:slideViewPr>
    <p:cSldViewPr>
      <p:cViewPr varScale="1">
        <p:scale>
          <a:sx n="103" d="100"/>
          <a:sy n="103" d="100"/>
        </p:scale>
        <p:origin x="-1104" y="-90"/>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8914"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a:defRPr sz="1300" smtClean="0"/>
            </a:lvl1pPr>
          </a:lstStyle>
          <a:p>
            <a:pPr>
              <a:defRPr/>
            </a:pPr>
            <a:endParaRPr lang="en-US"/>
          </a:p>
        </p:txBody>
      </p:sp>
      <p:sp>
        <p:nvSpPr>
          <p:cNvPr id="38915" name="Rectangle 3"/>
          <p:cNvSpPr>
            <a:spLocks noGrp="1" noChangeArrowheads="1"/>
          </p:cNvSpPr>
          <p:nvPr>
            <p:ph type="dt" idx="1"/>
          </p:nvPr>
        </p:nvSpPr>
        <p:spPr bwMode="auto">
          <a:xfrm>
            <a:off x="4143375"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a:defRPr sz="1300" smtClean="0"/>
            </a:lvl1pPr>
          </a:lstStyle>
          <a:p>
            <a:pPr>
              <a:defRPr/>
            </a:pPr>
            <a:endParaRPr lang="en-US"/>
          </a:p>
        </p:txBody>
      </p:sp>
      <p:sp>
        <p:nvSpPr>
          <p:cNvPr id="47108" name="Rectangle 4"/>
          <p:cNvSpPr>
            <a:spLocks noGrp="1" noRot="1" noChangeAspect="1" noChangeArrowheads="1" noTextEdit="1"/>
          </p:cNvSpPr>
          <p:nvPr>
            <p:ph type="sldImg" idx="2"/>
          </p:nvPr>
        </p:nvSpPr>
        <p:spPr bwMode="auto">
          <a:xfrm>
            <a:off x="1257300" y="720725"/>
            <a:ext cx="4800600" cy="3600450"/>
          </a:xfrm>
          <a:prstGeom prst="rect">
            <a:avLst/>
          </a:prstGeom>
          <a:noFill/>
          <a:ln w="9525">
            <a:solidFill>
              <a:srgbClr val="000000"/>
            </a:solidFill>
            <a:miter lim="800000"/>
            <a:headEnd/>
            <a:tailEnd/>
          </a:ln>
        </p:spPr>
      </p:sp>
      <p:sp>
        <p:nvSpPr>
          <p:cNvPr id="38917" name="Rectangle 5"/>
          <p:cNvSpPr>
            <a:spLocks noGrp="1" noChangeArrowheads="1"/>
          </p:cNvSpPr>
          <p:nvPr>
            <p:ph type="body" sz="quarter" idx="3"/>
          </p:nvPr>
        </p:nvSpPr>
        <p:spPr bwMode="auto">
          <a:xfrm>
            <a:off x="731838" y="4560888"/>
            <a:ext cx="5851525" cy="4319587"/>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38918" name="Rectangle 6"/>
          <p:cNvSpPr>
            <a:spLocks noGrp="1" noChangeArrowheads="1"/>
          </p:cNvSpPr>
          <p:nvPr>
            <p:ph type="ftr" sz="quarter" idx="4"/>
          </p:nvPr>
        </p:nvSpPr>
        <p:spPr bwMode="auto">
          <a:xfrm>
            <a:off x="0" y="9120188"/>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a:defRPr sz="1300" smtClean="0"/>
            </a:lvl1pPr>
          </a:lstStyle>
          <a:p>
            <a:pPr>
              <a:defRPr/>
            </a:pPr>
            <a:endParaRPr lang="en-US"/>
          </a:p>
        </p:txBody>
      </p:sp>
      <p:sp>
        <p:nvSpPr>
          <p:cNvPr id="38919" name="Rectangle 7"/>
          <p:cNvSpPr>
            <a:spLocks noGrp="1" noChangeArrowheads="1"/>
          </p:cNvSpPr>
          <p:nvPr>
            <p:ph type="sldNum" sz="quarter" idx="5"/>
          </p:nvPr>
        </p:nvSpPr>
        <p:spPr bwMode="auto">
          <a:xfrm>
            <a:off x="4143375" y="9120188"/>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a:defRPr sz="1300" smtClean="0"/>
            </a:lvl1pPr>
          </a:lstStyle>
          <a:p>
            <a:pPr>
              <a:defRPr/>
            </a:pPr>
            <a:fld id="{AC13CD5B-0204-4720-83B2-D048B1B9000A}" type="slidenum">
              <a:rPr lang="en-US"/>
              <a:pPr>
                <a:defRPr/>
              </a:pPr>
              <a:t>‹#›</a:t>
            </a:fld>
            <a:endParaRPr lang="en-US"/>
          </a:p>
        </p:txBody>
      </p:sp>
    </p:spTree>
    <p:extLst>
      <p:ext uri="{BB962C8B-B14F-4D97-AF65-F5344CB8AC3E}">
        <p14:creationId xmlns:p14="http://schemas.microsoft.com/office/powerpoint/2010/main" val="293122599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p:cNvSpPr>
            <a:spLocks noGrp="1" noChangeArrowheads="1"/>
          </p:cNvSpPr>
          <p:nvPr>
            <p:ph type="sldNum" sz="quarter" idx="5"/>
          </p:nvPr>
        </p:nvSpPr>
        <p:spPr>
          <a:noFill/>
        </p:spPr>
        <p:txBody>
          <a:bodyPr/>
          <a:lstStyle/>
          <a:p>
            <a:fld id="{9CF4AB2B-6167-4E50-8953-AA6E795D1717}" type="slidenum">
              <a:rPr lang="en-US"/>
              <a:pPr/>
              <a:t>1</a:t>
            </a:fld>
            <a:endParaRPr lang="en-US"/>
          </a:p>
        </p:txBody>
      </p:sp>
      <p:sp>
        <p:nvSpPr>
          <p:cNvPr id="48131" name="Rectangle 2"/>
          <p:cNvSpPr>
            <a:spLocks noGrp="1" noRot="1" noChangeAspect="1" noChangeArrowheads="1" noTextEdit="1"/>
          </p:cNvSpPr>
          <p:nvPr>
            <p:ph type="sldImg"/>
          </p:nvPr>
        </p:nvSpPr>
        <p:spPr>
          <a:ln/>
        </p:spPr>
      </p:sp>
      <p:sp>
        <p:nvSpPr>
          <p:cNvPr id="48132" name="Rectangle 3"/>
          <p:cNvSpPr>
            <a:spLocks noGrp="1" noChangeArrowheads="1"/>
          </p:cNvSpPr>
          <p:nvPr>
            <p:ph type="body" idx="1"/>
          </p:nvPr>
        </p:nvSpPr>
        <p:spPr>
          <a:xfrm>
            <a:off x="974725" y="4560888"/>
            <a:ext cx="5365750" cy="4319587"/>
          </a:xfrm>
          <a:noFill/>
          <a:ln/>
        </p:spPr>
        <p:txBody>
          <a:bodyPr/>
          <a:lstStyle/>
          <a:p>
            <a:pPr eaLnBrk="1" hangingPunct="1"/>
            <a:endParaRPr lang="en-US"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5" name="Header Placeholder 4"/>
          <p:cNvSpPr>
            <a:spLocks noGrp="1"/>
          </p:cNvSpPr>
          <p:nvPr>
            <p:ph type="hdr" sz="quarter" idx="11"/>
          </p:nvPr>
        </p:nvSpPr>
        <p:spPr/>
        <p:txBody>
          <a:bodyPr/>
          <a:lstStyle/>
          <a:p>
            <a:r>
              <a:rPr lang="en-US" smtClean="0"/>
              <a:t>A Gentle Intro to SVMs in Biomedicine</a:t>
            </a:r>
            <a:endParaRPr lang="en-US"/>
          </a:p>
        </p:txBody>
      </p:sp>
      <p:sp>
        <p:nvSpPr>
          <p:cNvPr id="6" name="Date Placeholder 5"/>
          <p:cNvSpPr>
            <a:spLocks noGrp="1"/>
          </p:cNvSpPr>
          <p:nvPr>
            <p:ph type="dt" idx="12"/>
          </p:nvPr>
        </p:nvSpPr>
        <p:spPr/>
        <p:txBody>
          <a:bodyPr/>
          <a:lstStyle/>
          <a:p>
            <a:r>
              <a:rPr lang="en-US" smtClean="0"/>
              <a:t>November 2009</a:t>
            </a:r>
            <a:endParaRPr lang="en-US"/>
          </a:p>
        </p:txBody>
      </p:sp>
      <p:sp>
        <p:nvSpPr>
          <p:cNvPr id="8" name="Footer Placeholder 7"/>
          <p:cNvSpPr>
            <a:spLocks noGrp="1"/>
          </p:cNvSpPr>
          <p:nvPr>
            <p:ph type="ftr" sz="quarter" idx="13"/>
          </p:nvPr>
        </p:nvSpPr>
        <p:spPr/>
        <p:txBody>
          <a:bodyPr/>
          <a:lstStyle/>
          <a:p>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5" name="Header Placeholder 4"/>
          <p:cNvSpPr>
            <a:spLocks noGrp="1"/>
          </p:cNvSpPr>
          <p:nvPr>
            <p:ph type="hdr" sz="quarter" idx="11"/>
          </p:nvPr>
        </p:nvSpPr>
        <p:spPr/>
        <p:txBody>
          <a:bodyPr/>
          <a:lstStyle/>
          <a:p>
            <a:r>
              <a:rPr lang="en-US" smtClean="0"/>
              <a:t>A Gentle Intro to SVMs in Biomedicine</a:t>
            </a:r>
            <a:endParaRPr lang="en-US"/>
          </a:p>
        </p:txBody>
      </p:sp>
      <p:sp>
        <p:nvSpPr>
          <p:cNvPr id="6" name="Date Placeholder 5"/>
          <p:cNvSpPr>
            <a:spLocks noGrp="1"/>
          </p:cNvSpPr>
          <p:nvPr>
            <p:ph type="dt" idx="12"/>
          </p:nvPr>
        </p:nvSpPr>
        <p:spPr/>
        <p:txBody>
          <a:bodyPr/>
          <a:lstStyle/>
          <a:p>
            <a:r>
              <a:rPr lang="en-US" smtClean="0"/>
              <a:t>November 2009</a:t>
            </a:r>
            <a:endParaRPr lang="en-US"/>
          </a:p>
        </p:txBody>
      </p:sp>
      <p:sp>
        <p:nvSpPr>
          <p:cNvPr id="8" name="Footer Placeholder 7"/>
          <p:cNvSpPr>
            <a:spLocks noGrp="1"/>
          </p:cNvSpPr>
          <p:nvPr>
            <p:ph type="ftr" sz="quarter" idx="13"/>
          </p:nvPr>
        </p:nvSpPr>
        <p:spPr/>
        <p:txBody>
          <a:bodyPr/>
          <a:lstStyle/>
          <a:p>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5" name="Header Placeholder 4"/>
          <p:cNvSpPr>
            <a:spLocks noGrp="1"/>
          </p:cNvSpPr>
          <p:nvPr>
            <p:ph type="hdr" sz="quarter" idx="11"/>
          </p:nvPr>
        </p:nvSpPr>
        <p:spPr/>
        <p:txBody>
          <a:bodyPr/>
          <a:lstStyle/>
          <a:p>
            <a:r>
              <a:rPr lang="en-US" smtClean="0"/>
              <a:t>A Gentle Intro to SVMs in Biomedicine</a:t>
            </a:r>
            <a:endParaRPr lang="en-US"/>
          </a:p>
        </p:txBody>
      </p:sp>
      <p:sp>
        <p:nvSpPr>
          <p:cNvPr id="6" name="Date Placeholder 5"/>
          <p:cNvSpPr>
            <a:spLocks noGrp="1"/>
          </p:cNvSpPr>
          <p:nvPr>
            <p:ph type="dt" idx="12"/>
          </p:nvPr>
        </p:nvSpPr>
        <p:spPr/>
        <p:txBody>
          <a:bodyPr/>
          <a:lstStyle/>
          <a:p>
            <a:r>
              <a:rPr lang="en-US" smtClean="0"/>
              <a:t>November 2009</a:t>
            </a:r>
            <a:endParaRPr lang="en-US"/>
          </a:p>
        </p:txBody>
      </p:sp>
      <p:sp>
        <p:nvSpPr>
          <p:cNvPr id="8" name="Footer Placeholder 7"/>
          <p:cNvSpPr>
            <a:spLocks noGrp="1"/>
          </p:cNvSpPr>
          <p:nvPr>
            <p:ph type="ftr" sz="quarter" idx="13"/>
          </p:nvPr>
        </p:nvSpPr>
        <p:spPr/>
        <p:txBody>
          <a:bodyPr/>
          <a:lstStyle/>
          <a:p>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5" name="Header Placeholder 4"/>
          <p:cNvSpPr>
            <a:spLocks noGrp="1"/>
          </p:cNvSpPr>
          <p:nvPr>
            <p:ph type="hdr" sz="quarter" idx="11"/>
          </p:nvPr>
        </p:nvSpPr>
        <p:spPr/>
        <p:txBody>
          <a:bodyPr/>
          <a:lstStyle/>
          <a:p>
            <a:r>
              <a:rPr lang="en-US" smtClean="0"/>
              <a:t>A Gentle Intro to SVMs in Biomedicine</a:t>
            </a:r>
            <a:endParaRPr lang="en-US"/>
          </a:p>
        </p:txBody>
      </p:sp>
      <p:sp>
        <p:nvSpPr>
          <p:cNvPr id="6" name="Date Placeholder 5"/>
          <p:cNvSpPr>
            <a:spLocks noGrp="1"/>
          </p:cNvSpPr>
          <p:nvPr>
            <p:ph type="dt" idx="12"/>
          </p:nvPr>
        </p:nvSpPr>
        <p:spPr/>
        <p:txBody>
          <a:bodyPr/>
          <a:lstStyle/>
          <a:p>
            <a:r>
              <a:rPr lang="en-US" smtClean="0"/>
              <a:t>November 2009</a:t>
            </a:r>
            <a:endParaRPr lang="en-US"/>
          </a:p>
        </p:txBody>
      </p:sp>
      <p:sp>
        <p:nvSpPr>
          <p:cNvPr id="8" name="Footer Placeholder 7"/>
          <p:cNvSpPr>
            <a:spLocks noGrp="1"/>
          </p:cNvSpPr>
          <p:nvPr>
            <p:ph type="ftr" sz="quarter" idx="13"/>
          </p:nvPr>
        </p:nvSpPr>
        <p:spPr/>
        <p:txBody>
          <a:bodyPr/>
          <a:lstStyle/>
          <a:p>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p:cNvSpPr>
            <a:spLocks noGrp="1" noChangeArrowheads="1"/>
          </p:cNvSpPr>
          <p:nvPr>
            <p:ph type="sldNum" sz="quarter" idx="5"/>
          </p:nvPr>
        </p:nvSpPr>
        <p:spPr>
          <a:noFill/>
        </p:spPr>
        <p:txBody>
          <a:bodyPr/>
          <a:lstStyle/>
          <a:p>
            <a:fld id="{2DEC9E5C-58A2-438F-A0CC-4BB450167811}" type="slidenum">
              <a:rPr lang="en-US"/>
              <a:pPr/>
              <a:t>34</a:t>
            </a:fld>
            <a:endParaRPr lang="en-US"/>
          </a:p>
        </p:txBody>
      </p:sp>
      <p:sp>
        <p:nvSpPr>
          <p:cNvPr id="73731" name="Rectangle 2"/>
          <p:cNvSpPr>
            <a:spLocks noGrp="1" noRot="1" noChangeAspect="1" noChangeArrowheads="1" noTextEdit="1"/>
          </p:cNvSpPr>
          <p:nvPr>
            <p:ph type="sldImg"/>
          </p:nvPr>
        </p:nvSpPr>
        <p:spPr>
          <a:ln/>
        </p:spPr>
      </p:sp>
      <p:sp>
        <p:nvSpPr>
          <p:cNvPr id="73732"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Slide Image Placeholder 1"/>
          <p:cNvSpPr>
            <a:spLocks noGrp="1" noRot="1" noChangeAspect="1" noTextEdit="1"/>
          </p:cNvSpPr>
          <p:nvPr>
            <p:ph type="sldImg"/>
          </p:nvPr>
        </p:nvSpPr>
        <p:spPr bwMode="auto">
          <a:noFill/>
          <a:ln>
            <a:solidFill>
              <a:srgbClr val="000000"/>
            </a:solidFill>
            <a:miter lim="800000"/>
            <a:headEnd/>
            <a:tailEnd/>
          </a:ln>
        </p:spPr>
      </p:sp>
      <p:sp>
        <p:nvSpPr>
          <p:cNvPr id="110595"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smtClean="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p:cNvSpPr>
            <a:spLocks noGrp="1" noChangeArrowheads="1"/>
          </p:cNvSpPr>
          <p:nvPr>
            <p:ph type="sldNum" sz="quarter" idx="5"/>
          </p:nvPr>
        </p:nvSpPr>
        <p:spPr>
          <a:noFill/>
        </p:spPr>
        <p:txBody>
          <a:bodyPr/>
          <a:lstStyle/>
          <a:p>
            <a:fld id="{9CF4AB2B-6167-4E50-8953-AA6E795D1717}" type="slidenum">
              <a:rPr lang="en-US"/>
              <a:pPr/>
              <a:t>36</a:t>
            </a:fld>
            <a:endParaRPr lang="en-US"/>
          </a:p>
        </p:txBody>
      </p:sp>
      <p:sp>
        <p:nvSpPr>
          <p:cNvPr id="48131" name="Rectangle 2"/>
          <p:cNvSpPr>
            <a:spLocks noGrp="1" noRot="1" noChangeAspect="1" noChangeArrowheads="1" noTextEdit="1"/>
          </p:cNvSpPr>
          <p:nvPr>
            <p:ph type="sldImg"/>
          </p:nvPr>
        </p:nvSpPr>
        <p:spPr>
          <a:ln/>
        </p:spPr>
      </p:sp>
      <p:sp>
        <p:nvSpPr>
          <p:cNvPr id="48132" name="Rectangle 3"/>
          <p:cNvSpPr>
            <a:spLocks noGrp="1" noChangeArrowheads="1"/>
          </p:cNvSpPr>
          <p:nvPr>
            <p:ph type="body" idx="1"/>
          </p:nvPr>
        </p:nvSpPr>
        <p:spPr>
          <a:xfrm>
            <a:off x="974725" y="4560888"/>
            <a:ext cx="5365750" cy="4319587"/>
          </a:xfrm>
          <a:noFill/>
          <a:ln/>
        </p:spPr>
        <p:txBody>
          <a:bodyPr/>
          <a:lstStyle/>
          <a:p>
            <a:pPr eaLnBrk="1" hangingPunct="1"/>
            <a:endParaRPr lang="en-US"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p:cNvSpPr>
            <a:spLocks noGrp="1" noChangeArrowheads="1"/>
          </p:cNvSpPr>
          <p:nvPr>
            <p:ph type="sldNum" sz="quarter" idx="5"/>
          </p:nvPr>
        </p:nvSpPr>
        <p:spPr>
          <a:noFill/>
        </p:spPr>
        <p:txBody>
          <a:bodyPr/>
          <a:lstStyle/>
          <a:p>
            <a:fld id="{2DEC9E5C-58A2-438F-A0CC-4BB450167811}" type="slidenum">
              <a:rPr lang="en-US"/>
              <a:pPr/>
              <a:t>2</a:t>
            </a:fld>
            <a:endParaRPr lang="en-US"/>
          </a:p>
        </p:txBody>
      </p:sp>
      <p:sp>
        <p:nvSpPr>
          <p:cNvPr id="73731" name="Rectangle 2"/>
          <p:cNvSpPr>
            <a:spLocks noGrp="1" noRot="1" noChangeAspect="1" noChangeArrowheads="1" noTextEdit="1"/>
          </p:cNvSpPr>
          <p:nvPr>
            <p:ph type="sldImg"/>
          </p:nvPr>
        </p:nvSpPr>
        <p:spPr>
          <a:ln/>
        </p:spPr>
      </p:sp>
      <p:sp>
        <p:nvSpPr>
          <p:cNvPr id="73732"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p:cNvSpPr>
            <a:spLocks noGrp="1" noChangeArrowheads="1"/>
          </p:cNvSpPr>
          <p:nvPr>
            <p:ph type="sldNum" sz="quarter" idx="5"/>
          </p:nvPr>
        </p:nvSpPr>
        <p:spPr>
          <a:noFill/>
        </p:spPr>
        <p:txBody>
          <a:bodyPr/>
          <a:lstStyle/>
          <a:p>
            <a:fld id="{2DEC9E5C-58A2-438F-A0CC-4BB450167811}" type="slidenum">
              <a:rPr lang="en-US"/>
              <a:pPr/>
              <a:t>4</a:t>
            </a:fld>
            <a:endParaRPr lang="en-US"/>
          </a:p>
        </p:txBody>
      </p:sp>
      <p:sp>
        <p:nvSpPr>
          <p:cNvPr id="73731" name="Rectangle 2"/>
          <p:cNvSpPr>
            <a:spLocks noGrp="1" noRot="1" noChangeAspect="1" noChangeArrowheads="1" noTextEdit="1"/>
          </p:cNvSpPr>
          <p:nvPr>
            <p:ph type="sldImg"/>
          </p:nvPr>
        </p:nvSpPr>
        <p:spPr>
          <a:ln/>
        </p:spPr>
      </p:sp>
      <p:sp>
        <p:nvSpPr>
          <p:cNvPr id="73732"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p:cNvSpPr>
            <a:spLocks noGrp="1" noChangeArrowheads="1"/>
          </p:cNvSpPr>
          <p:nvPr>
            <p:ph type="sldNum" sz="quarter" idx="5"/>
          </p:nvPr>
        </p:nvSpPr>
        <p:spPr>
          <a:noFill/>
        </p:spPr>
        <p:txBody>
          <a:bodyPr/>
          <a:lstStyle/>
          <a:p>
            <a:fld id="{2DEC9E5C-58A2-438F-A0CC-4BB450167811}" type="slidenum">
              <a:rPr lang="en-US"/>
              <a:pPr/>
              <a:t>8</a:t>
            </a:fld>
            <a:endParaRPr lang="en-US"/>
          </a:p>
        </p:txBody>
      </p:sp>
      <p:sp>
        <p:nvSpPr>
          <p:cNvPr id="73731" name="Rectangle 2"/>
          <p:cNvSpPr>
            <a:spLocks noGrp="1" noRot="1" noChangeAspect="1" noChangeArrowheads="1" noTextEdit="1"/>
          </p:cNvSpPr>
          <p:nvPr>
            <p:ph type="sldImg"/>
          </p:nvPr>
        </p:nvSpPr>
        <p:spPr>
          <a:ln/>
        </p:spPr>
      </p:sp>
      <p:sp>
        <p:nvSpPr>
          <p:cNvPr id="73732"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p:cNvSpPr>
            <a:spLocks noGrp="1" noChangeArrowheads="1"/>
          </p:cNvSpPr>
          <p:nvPr>
            <p:ph type="sldNum" sz="quarter" idx="5"/>
          </p:nvPr>
        </p:nvSpPr>
        <p:spPr>
          <a:noFill/>
        </p:spPr>
        <p:txBody>
          <a:bodyPr/>
          <a:lstStyle/>
          <a:p>
            <a:fld id="{2DEC9E5C-58A2-438F-A0CC-4BB450167811}" type="slidenum">
              <a:rPr lang="en-US"/>
              <a:pPr/>
              <a:t>12</a:t>
            </a:fld>
            <a:endParaRPr lang="en-US"/>
          </a:p>
        </p:txBody>
      </p:sp>
      <p:sp>
        <p:nvSpPr>
          <p:cNvPr id="73731" name="Rectangle 2"/>
          <p:cNvSpPr>
            <a:spLocks noGrp="1" noRot="1" noChangeAspect="1" noChangeArrowheads="1" noTextEdit="1"/>
          </p:cNvSpPr>
          <p:nvPr>
            <p:ph type="sldImg"/>
          </p:nvPr>
        </p:nvSpPr>
        <p:spPr>
          <a:ln/>
        </p:spPr>
      </p:sp>
      <p:sp>
        <p:nvSpPr>
          <p:cNvPr id="73732"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p:cNvSpPr>
            <a:spLocks noGrp="1" noChangeArrowheads="1"/>
          </p:cNvSpPr>
          <p:nvPr>
            <p:ph type="sldNum" sz="quarter" idx="5"/>
          </p:nvPr>
        </p:nvSpPr>
        <p:spPr>
          <a:noFill/>
        </p:spPr>
        <p:txBody>
          <a:bodyPr/>
          <a:lstStyle/>
          <a:p>
            <a:fld id="{2DEC9E5C-58A2-438F-A0CC-4BB450167811}" type="slidenum">
              <a:rPr lang="en-US"/>
              <a:pPr/>
              <a:t>13</a:t>
            </a:fld>
            <a:endParaRPr lang="en-US"/>
          </a:p>
        </p:txBody>
      </p:sp>
      <p:sp>
        <p:nvSpPr>
          <p:cNvPr id="73731" name="Rectangle 2"/>
          <p:cNvSpPr>
            <a:spLocks noGrp="1" noRot="1" noChangeAspect="1" noChangeArrowheads="1" noTextEdit="1"/>
          </p:cNvSpPr>
          <p:nvPr>
            <p:ph type="sldImg"/>
          </p:nvPr>
        </p:nvSpPr>
        <p:spPr>
          <a:ln/>
        </p:spPr>
      </p:sp>
      <p:sp>
        <p:nvSpPr>
          <p:cNvPr id="73732"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p:cNvSpPr>
            <a:spLocks noGrp="1" noChangeArrowheads="1"/>
          </p:cNvSpPr>
          <p:nvPr>
            <p:ph type="sldNum" sz="quarter" idx="5"/>
          </p:nvPr>
        </p:nvSpPr>
        <p:spPr>
          <a:noFill/>
        </p:spPr>
        <p:txBody>
          <a:bodyPr/>
          <a:lstStyle/>
          <a:p>
            <a:fld id="{2DEC9E5C-58A2-438F-A0CC-4BB450167811}" type="slidenum">
              <a:rPr lang="en-US"/>
              <a:pPr/>
              <a:t>14</a:t>
            </a:fld>
            <a:endParaRPr lang="en-US"/>
          </a:p>
        </p:txBody>
      </p:sp>
      <p:sp>
        <p:nvSpPr>
          <p:cNvPr id="73731" name="Rectangle 2"/>
          <p:cNvSpPr>
            <a:spLocks noGrp="1" noRot="1" noChangeAspect="1" noChangeArrowheads="1" noTextEdit="1"/>
          </p:cNvSpPr>
          <p:nvPr>
            <p:ph type="sldImg"/>
          </p:nvPr>
        </p:nvSpPr>
        <p:spPr>
          <a:ln/>
        </p:spPr>
      </p:sp>
      <p:sp>
        <p:nvSpPr>
          <p:cNvPr id="73732"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p:cNvSpPr>
            <a:spLocks noGrp="1" noChangeArrowheads="1"/>
          </p:cNvSpPr>
          <p:nvPr>
            <p:ph type="sldNum" sz="quarter" idx="5"/>
          </p:nvPr>
        </p:nvSpPr>
        <p:spPr>
          <a:noFill/>
        </p:spPr>
        <p:txBody>
          <a:bodyPr/>
          <a:lstStyle/>
          <a:p>
            <a:fld id="{2DEC9E5C-58A2-438F-A0CC-4BB450167811}" type="slidenum">
              <a:rPr lang="en-US"/>
              <a:pPr/>
              <a:t>28</a:t>
            </a:fld>
            <a:endParaRPr lang="en-US"/>
          </a:p>
        </p:txBody>
      </p:sp>
      <p:sp>
        <p:nvSpPr>
          <p:cNvPr id="73731" name="Rectangle 2"/>
          <p:cNvSpPr>
            <a:spLocks noGrp="1" noRot="1" noChangeAspect="1" noChangeArrowheads="1" noTextEdit="1"/>
          </p:cNvSpPr>
          <p:nvPr>
            <p:ph type="sldImg"/>
          </p:nvPr>
        </p:nvSpPr>
        <p:spPr>
          <a:ln/>
        </p:spPr>
      </p:sp>
      <p:sp>
        <p:nvSpPr>
          <p:cNvPr id="73732"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5" name="Header Placeholder 4"/>
          <p:cNvSpPr>
            <a:spLocks noGrp="1"/>
          </p:cNvSpPr>
          <p:nvPr>
            <p:ph type="hdr" sz="quarter" idx="11"/>
          </p:nvPr>
        </p:nvSpPr>
        <p:spPr/>
        <p:txBody>
          <a:bodyPr/>
          <a:lstStyle/>
          <a:p>
            <a:r>
              <a:rPr lang="en-US" smtClean="0"/>
              <a:t>A Gentle Intro to SVMs in Biomedicine</a:t>
            </a:r>
            <a:endParaRPr lang="en-US"/>
          </a:p>
        </p:txBody>
      </p:sp>
      <p:sp>
        <p:nvSpPr>
          <p:cNvPr id="6" name="Date Placeholder 5"/>
          <p:cNvSpPr>
            <a:spLocks noGrp="1"/>
          </p:cNvSpPr>
          <p:nvPr>
            <p:ph type="dt" idx="12"/>
          </p:nvPr>
        </p:nvSpPr>
        <p:spPr/>
        <p:txBody>
          <a:bodyPr/>
          <a:lstStyle/>
          <a:p>
            <a:r>
              <a:rPr lang="en-US" smtClean="0"/>
              <a:t>November 2009</a:t>
            </a:r>
            <a:endParaRPr lang="en-US"/>
          </a:p>
        </p:txBody>
      </p:sp>
      <p:sp>
        <p:nvSpPr>
          <p:cNvPr id="8" name="Footer Placeholder 7"/>
          <p:cNvSpPr>
            <a:spLocks noGrp="1"/>
          </p:cNvSpPr>
          <p:nvPr>
            <p:ph type="ftr" sz="quarter" idx="13"/>
          </p:nvPr>
        </p:nvSpPr>
        <p:spPr/>
        <p:txBody>
          <a:bodyP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46629F3B-D01A-4B80-A8AA-042D9B801E04}" type="slidenum">
              <a:rPr lang="en-US"/>
              <a:pPr>
                <a:defRPr/>
              </a:pPr>
              <a:t>‹#›</a:t>
            </a:fld>
            <a:endParaRPr lang="en-US"/>
          </a:p>
        </p:txBody>
      </p:sp>
    </p:spTree>
  </p:cSld>
  <p:clrMapOvr>
    <a:masterClrMapping/>
  </p:clrMapOvr>
  <p:transition spd="med">
    <p:push/>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DE2F0A88-CA53-4CDF-BD0E-AEFA1A4188C2}" type="slidenum">
              <a:rPr lang="en-US"/>
              <a:pPr>
                <a:defRPr/>
              </a:pPr>
              <a:t>‹#›</a:t>
            </a:fld>
            <a:endParaRPr lang="en-US"/>
          </a:p>
        </p:txBody>
      </p:sp>
    </p:spTree>
  </p:cSld>
  <p:clrMapOvr>
    <a:masterClrMapping/>
  </p:clrMapOvr>
  <p:transition spd="med">
    <p:push/>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143DBD66-EED6-42EB-94C7-BD851A0A3198}" type="slidenum">
              <a:rPr lang="en-US"/>
              <a:pPr>
                <a:defRPr/>
              </a:pPr>
              <a:t>‹#›</a:t>
            </a:fld>
            <a:endParaRPr lang="en-US"/>
          </a:p>
        </p:txBody>
      </p:sp>
    </p:spTree>
  </p:cSld>
  <p:clrMapOvr>
    <a:masterClrMapping/>
  </p:clrMapOvr>
  <p:transition spd="med">
    <p:push/>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9A2B8B15-0084-42EB-8715-D2F062325CD0}" type="slidenum">
              <a:rPr lang="en-US"/>
              <a:pPr>
                <a:defRPr/>
              </a:pPr>
              <a:t>‹#›</a:t>
            </a:fld>
            <a:endParaRPr lang="en-US"/>
          </a:p>
        </p:txBody>
      </p:sp>
    </p:spTree>
  </p:cSld>
  <p:clrMapOvr>
    <a:masterClrMapping/>
  </p:clrMapOvr>
  <p:transition spd="med">
    <p:push/>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61A5B6AD-6D13-4D0F-BE32-D19F4AD572C9}" type="slidenum">
              <a:rPr lang="en-US"/>
              <a:pPr>
                <a:defRPr/>
              </a:pPr>
              <a:t>‹#›</a:t>
            </a:fld>
            <a:endParaRPr lang="en-US"/>
          </a:p>
        </p:txBody>
      </p:sp>
    </p:spTree>
  </p:cSld>
  <p:clrMapOvr>
    <a:masterClrMapping/>
  </p:clrMapOvr>
  <p:transition spd="med">
    <p:push/>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3E87EF72-7CC2-4747-B68E-56B373F3127B}" type="slidenum">
              <a:rPr lang="en-US"/>
              <a:pPr>
                <a:defRPr/>
              </a:pPr>
              <a:t>‹#›</a:t>
            </a:fld>
            <a:endParaRPr lang="en-US"/>
          </a:p>
        </p:txBody>
      </p:sp>
    </p:spTree>
  </p:cSld>
  <p:clrMapOvr>
    <a:masterClrMapping/>
  </p:clrMapOvr>
  <p:transition spd="med">
    <p:push/>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52183AAD-AE39-479E-9858-7571DD73F42B}" type="slidenum">
              <a:rPr lang="en-US"/>
              <a:pPr>
                <a:defRPr/>
              </a:pPr>
              <a:t>‹#›</a:t>
            </a:fld>
            <a:endParaRPr lang="en-US"/>
          </a:p>
        </p:txBody>
      </p:sp>
    </p:spTree>
  </p:cSld>
  <p:clrMapOvr>
    <a:masterClrMapping/>
  </p:clrMapOvr>
  <p:transition spd="med">
    <p:push/>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0AB07A6F-EA16-4453-8E0C-7AA46D4B2064}" type="slidenum">
              <a:rPr lang="en-US"/>
              <a:pPr>
                <a:defRPr/>
              </a:pPr>
              <a:t>‹#›</a:t>
            </a:fld>
            <a:endParaRPr lang="en-US"/>
          </a:p>
        </p:txBody>
      </p:sp>
    </p:spTree>
  </p:cSld>
  <p:clrMapOvr>
    <a:masterClrMapping/>
  </p:clrMapOvr>
  <p:transition spd="med">
    <p:push/>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2FAB9930-B101-4AC6-923D-3FCAA5E31241}" type="slidenum">
              <a:rPr lang="en-US"/>
              <a:pPr>
                <a:defRPr/>
              </a:pPr>
              <a:t>‹#›</a:t>
            </a:fld>
            <a:endParaRPr lang="en-US"/>
          </a:p>
        </p:txBody>
      </p:sp>
    </p:spTree>
  </p:cSld>
  <p:clrMapOvr>
    <a:masterClrMapping/>
  </p:clrMapOvr>
  <p:transition spd="med">
    <p:push/>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923C32E6-3812-4755-AB7A-4D138666BF18}" type="slidenum">
              <a:rPr lang="en-US"/>
              <a:pPr>
                <a:defRPr/>
              </a:pPr>
              <a:t>‹#›</a:t>
            </a:fld>
            <a:endParaRPr lang="en-US"/>
          </a:p>
        </p:txBody>
      </p:sp>
    </p:spTree>
  </p:cSld>
  <p:clrMapOvr>
    <a:masterClrMapping/>
  </p:clrMapOvr>
  <p:transition spd="med">
    <p:push/>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75AD04B0-D64B-4FE2-A4FF-56CAA9D3408D}" type="slidenum">
              <a:rPr lang="en-US"/>
              <a:pPr>
                <a:defRPr/>
              </a:pPr>
              <a:t>‹#›</a:t>
            </a:fld>
            <a:endParaRPr lang="en-US"/>
          </a:p>
        </p:txBody>
      </p:sp>
    </p:spTree>
  </p:cSld>
  <p:clrMapOvr>
    <a:masterClrMapping/>
  </p:clrMapOvr>
  <p:transition spd="med">
    <p:push/>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2051"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smtClean="0"/>
            </a:lvl1pPr>
          </a:lstStyle>
          <a:p>
            <a:pPr>
              <a:defRPr/>
            </a:pPr>
            <a:endParaRPr lang="en-US"/>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smtClean="0"/>
            </a:lvl1pPr>
          </a:lstStyle>
          <a:p>
            <a:pPr>
              <a:defRPr/>
            </a:pPr>
            <a:endParaRPr lang="en-US"/>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smtClean="0"/>
            </a:lvl1pPr>
          </a:lstStyle>
          <a:p>
            <a:pPr>
              <a:defRPr/>
            </a:pPr>
            <a:fld id="{90DD0022-3B45-45DA-9188-8BBB77538402}"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med">
    <p:push/>
  </p:transition>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5.wm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6.wm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ChangeArrowheads="1"/>
          </p:cNvSpPr>
          <p:nvPr/>
        </p:nvSpPr>
        <p:spPr bwMode="auto">
          <a:xfrm>
            <a:off x="895350" y="609600"/>
            <a:ext cx="723900" cy="1143000"/>
          </a:xfrm>
          <a:prstGeom prst="rect">
            <a:avLst/>
          </a:prstGeom>
          <a:solidFill>
            <a:schemeClr val="bg1"/>
          </a:solidFill>
          <a:ln w="9525">
            <a:solidFill>
              <a:schemeClr val="bg1"/>
            </a:solidFill>
            <a:miter lim="800000"/>
            <a:headEnd/>
            <a:tailEnd/>
          </a:ln>
        </p:spPr>
        <p:txBody>
          <a:bodyPr wrap="none" anchor="ctr"/>
          <a:lstStyle/>
          <a:p>
            <a:endParaRPr lang="en-US"/>
          </a:p>
        </p:txBody>
      </p:sp>
      <p:sp>
        <p:nvSpPr>
          <p:cNvPr id="3097" name="Rectangle 87"/>
          <p:cNvSpPr>
            <a:spLocks noChangeArrowheads="1"/>
          </p:cNvSpPr>
          <p:nvPr/>
        </p:nvSpPr>
        <p:spPr bwMode="auto">
          <a:xfrm>
            <a:off x="0" y="2286000"/>
            <a:ext cx="9144000" cy="685800"/>
          </a:xfrm>
          <a:prstGeom prst="rect">
            <a:avLst/>
          </a:prstGeom>
          <a:noFill/>
          <a:ln w="9525">
            <a:noFill/>
            <a:miter lim="800000"/>
            <a:headEnd/>
            <a:tailEnd/>
          </a:ln>
        </p:spPr>
        <p:txBody>
          <a:bodyPr anchor="ctr"/>
          <a:lstStyle/>
          <a:p>
            <a:pPr algn="ctr"/>
            <a:r>
              <a:rPr lang="sv-SE" sz="2800" b="1" dirty="0" smtClean="0">
                <a:latin typeface="Comic Sans MS" pitchFamily="66" charset="0"/>
              </a:rPr>
              <a:t>Proteomics Informatics – </a:t>
            </a:r>
          </a:p>
          <a:p>
            <a:pPr algn="ctr"/>
            <a:r>
              <a:rPr lang="en-US" sz="2800" b="1" dirty="0" smtClean="0">
                <a:latin typeface="Comic Sans MS" pitchFamily="66" charset="0"/>
              </a:rPr>
              <a:t> Molecular signatures </a:t>
            </a:r>
            <a:r>
              <a:rPr lang="sv-SE" sz="2800" b="1" dirty="0" smtClean="0">
                <a:latin typeface="Comic Sans MS" pitchFamily="66" charset="0"/>
              </a:rPr>
              <a:t>(Week 12)</a:t>
            </a:r>
            <a:endParaRPr lang="sv-SE" sz="2800" b="1" dirty="0">
              <a:latin typeface="Comic Sans MS" pitchFamily="66" charset="0"/>
            </a:endParaRPr>
          </a:p>
        </p:txBody>
      </p:sp>
      <p:sp>
        <p:nvSpPr>
          <p:cNvPr id="3098" name="Line 88"/>
          <p:cNvSpPr>
            <a:spLocks noChangeShapeType="1"/>
          </p:cNvSpPr>
          <p:nvPr/>
        </p:nvSpPr>
        <p:spPr bwMode="auto">
          <a:xfrm>
            <a:off x="609600" y="3276600"/>
            <a:ext cx="7924800" cy="0"/>
          </a:xfrm>
          <a:prstGeom prst="line">
            <a:avLst/>
          </a:prstGeom>
          <a:noFill/>
          <a:ln w="31750">
            <a:solidFill>
              <a:srgbClr val="CC3300"/>
            </a:solidFill>
            <a:round/>
            <a:headEnd/>
            <a:tailEnd/>
          </a:ln>
        </p:spPr>
        <p:txBody>
          <a:bodyPr/>
          <a:lstStyle/>
          <a:p>
            <a:endParaRPr lang="en-US"/>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8219" t="15410" r="3688" b="1556"/>
          <a:stretch/>
        </p:blipFill>
        <p:spPr bwMode="auto">
          <a:xfrm>
            <a:off x="304800" y="0"/>
            <a:ext cx="8305800" cy="67910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2209800" y="-4465"/>
            <a:ext cx="7543800" cy="461665"/>
          </a:xfrm>
          <a:prstGeom prst="rect">
            <a:avLst/>
          </a:prstGeom>
          <a:noFill/>
        </p:spPr>
        <p:txBody>
          <a:bodyPr wrap="square" rtlCol="0">
            <a:spAutoFit/>
          </a:bodyPr>
          <a:lstStyle/>
          <a:p>
            <a:r>
              <a:rPr lang="en-US" sz="1200" dirty="0" smtClean="0"/>
              <a:t>Check E., </a:t>
            </a:r>
            <a:r>
              <a:rPr lang="en-US" sz="1200" dirty="0" smtClean="0">
                <a:latin typeface="+mn-lt"/>
              </a:rPr>
              <a:t>Proteomics </a:t>
            </a:r>
            <a:r>
              <a:rPr lang="en-US" sz="1200" dirty="0">
                <a:latin typeface="+mn-lt"/>
              </a:rPr>
              <a:t>and cancer: running before we can walk</a:t>
            </a:r>
            <a:r>
              <a:rPr lang="en-US" sz="1200" dirty="0" smtClean="0">
                <a:latin typeface="+mn-lt"/>
              </a:rPr>
              <a:t>? </a:t>
            </a:r>
            <a:r>
              <a:rPr lang="en-US" sz="1200" dirty="0"/>
              <a:t>Nature. 2004 Jun 3;429(6991):496-7</a:t>
            </a:r>
            <a:r>
              <a:rPr lang="en-US" sz="1200" dirty="0" smtClean="0"/>
              <a:t>.</a:t>
            </a:r>
            <a:endParaRPr lang="en-US" sz="1200" dirty="0">
              <a:latin typeface="+mn-lt"/>
            </a:endParaRPr>
          </a:p>
          <a:p>
            <a:endParaRPr lang="en-US" sz="1200" dirty="0">
              <a:latin typeface="+mn-lt"/>
            </a:endParaRPr>
          </a:p>
        </p:txBody>
      </p:sp>
    </p:spTree>
    <p:extLst>
      <p:ext uri="{BB962C8B-B14F-4D97-AF65-F5344CB8AC3E}">
        <p14:creationId xmlns:p14="http://schemas.microsoft.com/office/powerpoint/2010/main" val="38316063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p:cNvSpPr>
          <p:nvPr>
            <p:ph type="title" idx="4294967295"/>
          </p:nvPr>
        </p:nvSpPr>
        <p:spPr>
          <a:xfrm>
            <a:off x="0" y="0"/>
            <a:ext cx="9144000" cy="533400"/>
          </a:xfrm>
        </p:spPr>
        <p:txBody>
          <a:bodyPr/>
          <a:lstStyle/>
          <a:p>
            <a:r>
              <a:rPr lang="en-US" sz="2800" b="1" kern="1200" dirty="0">
                <a:solidFill>
                  <a:schemeClr val="tx1"/>
                </a:solidFill>
                <a:latin typeface="Comic Sans MS" pitchFamily="66" charset="0"/>
              </a:rPr>
              <a:t>Example: </a:t>
            </a:r>
            <a:r>
              <a:rPr lang="en-US" sz="2800" b="1" kern="1200" dirty="0" err="1" smtClean="0">
                <a:solidFill>
                  <a:schemeClr val="tx1"/>
                </a:solidFill>
                <a:latin typeface="Comic Sans MS" pitchFamily="66" charset="0"/>
              </a:rPr>
              <a:t>OvaCheck</a:t>
            </a:r>
            <a:endParaRPr lang="en-US" sz="2800" b="1" kern="1200" dirty="0">
              <a:solidFill>
                <a:schemeClr val="tx1"/>
              </a:solidFill>
              <a:latin typeface="Comic Sans MS" pitchFamily="66" charset="0"/>
            </a:endParaRPr>
          </a:p>
        </p:txBody>
      </p:sp>
      <p:sp>
        <p:nvSpPr>
          <p:cNvPr id="36867" name="Content Placeholder 2"/>
          <p:cNvSpPr>
            <a:spLocks noGrp="1"/>
          </p:cNvSpPr>
          <p:nvPr>
            <p:ph idx="4294967295"/>
          </p:nvPr>
        </p:nvSpPr>
        <p:spPr>
          <a:xfrm>
            <a:off x="228600" y="990600"/>
            <a:ext cx="8534400" cy="5105400"/>
          </a:xfrm>
        </p:spPr>
        <p:txBody>
          <a:bodyPr/>
          <a:lstStyle/>
          <a:p>
            <a:r>
              <a:rPr lang="en-US" sz="2200" kern="1200" dirty="0">
                <a:latin typeface="Comic Sans MS" pitchFamily="66" charset="0"/>
                <a:ea typeface="+mj-ea"/>
                <a:cs typeface="+mj-cs"/>
              </a:rPr>
              <a:t>Developed by </a:t>
            </a:r>
            <a:r>
              <a:rPr lang="en-US" sz="2200" kern="1200" dirty="0" err="1">
                <a:latin typeface="Comic Sans MS" pitchFamily="66" charset="0"/>
                <a:ea typeface="+mj-ea"/>
                <a:cs typeface="+mj-cs"/>
              </a:rPr>
              <a:t>Correlogic</a:t>
            </a:r>
            <a:r>
              <a:rPr lang="en-US" sz="2200" kern="1200" dirty="0">
                <a:latin typeface="Comic Sans MS" pitchFamily="66" charset="0"/>
                <a:ea typeface="+mj-ea"/>
                <a:cs typeface="+mj-cs"/>
              </a:rPr>
              <a:t> (www.correlogic.com)</a:t>
            </a:r>
          </a:p>
          <a:p>
            <a:r>
              <a:rPr lang="en-US" sz="2200" kern="1200" dirty="0">
                <a:latin typeface="Comic Sans MS" pitchFamily="66" charset="0"/>
                <a:ea typeface="+mj-ea"/>
                <a:cs typeface="+mj-cs"/>
              </a:rPr>
              <a:t>Blood test for the early detection of epithelial ovarian cancer  </a:t>
            </a:r>
          </a:p>
          <a:p>
            <a:r>
              <a:rPr lang="en-US" sz="2200" b="1" kern="1200" dirty="0">
                <a:latin typeface="Comic Sans MS" pitchFamily="66" charset="0"/>
                <a:ea typeface="+mj-ea"/>
                <a:cs typeface="+mj-cs"/>
              </a:rPr>
              <a:t>Failed to obtain FDA approval  </a:t>
            </a:r>
          </a:p>
          <a:p>
            <a:r>
              <a:rPr lang="en-US" sz="2200" kern="1200" dirty="0">
                <a:latin typeface="Comic Sans MS" pitchFamily="66" charset="0"/>
                <a:ea typeface="+mj-ea"/>
                <a:cs typeface="+mj-cs"/>
              </a:rPr>
              <a:t>Looks for subtle changes in patterns among the tens of thousands of proteins, protein fragments and metabolites in the blood</a:t>
            </a:r>
          </a:p>
          <a:p>
            <a:r>
              <a:rPr lang="en-US" sz="2200" kern="1200" dirty="0">
                <a:latin typeface="Comic Sans MS" pitchFamily="66" charset="0"/>
                <a:ea typeface="+mj-ea"/>
                <a:cs typeface="+mj-cs"/>
              </a:rPr>
              <a:t>Signature developed by genetic algorithm</a:t>
            </a:r>
          </a:p>
          <a:p>
            <a:r>
              <a:rPr lang="en-US" sz="2200" kern="1200" dirty="0">
                <a:latin typeface="Comic Sans MS" pitchFamily="66" charset="0"/>
                <a:ea typeface="+mj-ea"/>
                <a:cs typeface="+mj-cs"/>
              </a:rPr>
              <a:t>Significant artifacts in data collection &amp; analysis questioned validity of the signature:</a:t>
            </a:r>
          </a:p>
          <a:p>
            <a:pPr lvl="1">
              <a:buFontTx/>
              <a:buChar char="-"/>
            </a:pPr>
            <a:r>
              <a:rPr lang="en-US" sz="2200" kern="1200" dirty="0">
                <a:latin typeface="Comic Sans MS" pitchFamily="66" charset="0"/>
                <a:ea typeface="+mj-ea"/>
                <a:cs typeface="+mj-cs"/>
              </a:rPr>
              <a:t>Results are not reproducible</a:t>
            </a:r>
          </a:p>
          <a:p>
            <a:pPr lvl="1">
              <a:buFontTx/>
              <a:buChar char="-"/>
            </a:pPr>
            <a:r>
              <a:rPr lang="en-US" sz="2200" kern="1200" dirty="0">
                <a:latin typeface="Comic Sans MS" pitchFamily="66" charset="0"/>
                <a:ea typeface="+mj-ea"/>
                <a:cs typeface="+mj-cs"/>
              </a:rPr>
              <a:t>Data collected differently for different groups of patients</a:t>
            </a:r>
          </a:p>
          <a:p>
            <a:pPr lvl="1">
              <a:buFontTx/>
              <a:buNone/>
            </a:pPr>
            <a:r>
              <a:rPr lang="en-US" sz="2200" kern="1200" dirty="0">
                <a:latin typeface="Comic Sans MS" pitchFamily="66" charset="0"/>
                <a:ea typeface="+mj-ea"/>
                <a:cs typeface="+mj-cs"/>
              </a:rPr>
              <a:t>http://</a:t>
            </a:r>
            <a:r>
              <a:rPr lang="en-US" sz="2200" kern="1200" dirty="0" smtClean="0">
                <a:latin typeface="Comic Sans MS" pitchFamily="66" charset="0"/>
                <a:ea typeface="+mj-ea"/>
                <a:cs typeface="+mj-cs"/>
              </a:rPr>
              <a:t>www.nature.com/nature/journal/v429/n6991/full/429496a.html</a:t>
            </a:r>
            <a:endParaRPr lang="en-US" sz="2200" kern="1200" dirty="0">
              <a:latin typeface="Comic Sans MS" pitchFamily="66" charset="0"/>
              <a:ea typeface="+mj-ea"/>
              <a:cs typeface="+mj-cs"/>
            </a:endParaRPr>
          </a:p>
        </p:txBody>
      </p:sp>
      <p:sp>
        <p:nvSpPr>
          <p:cNvPr id="5" name="Line 7"/>
          <p:cNvSpPr>
            <a:spLocks noChangeShapeType="1"/>
          </p:cNvSpPr>
          <p:nvPr/>
        </p:nvSpPr>
        <p:spPr bwMode="auto">
          <a:xfrm>
            <a:off x="228600" y="533400"/>
            <a:ext cx="8610600" cy="0"/>
          </a:xfrm>
          <a:prstGeom prst="line">
            <a:avLst/>
          </a:prstGeom>
          <a:noFill/>
          <a:ln w="31750">
            <a:solidFill>
              <a:srgbClr val="CC3300"/>
            </a:solidFill>
            <a:round/>
            <a:headEnd/>
            <a:tailEnd/>
          </a:ln>
        </p:spPr>
        <p:txBody>
          <a:bodyPr/>
          <a:lstStyle/>
          <a:p>
            <a:endParaRPr lang="en-US"/>
          </a:p>
        </p:txBody>
      </p:sp>
    </p:spTree>
    <p:extLst>
      <p:ext uri="{BB962C8B-B14F-4D97-AF65-F5344CB8AC3E}">
        <p14:creationId xmlns:p14="http://schemas.microsoft.com/office/powerpoint/2010/main" val="1879856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
          <p:cNvSpPr>
            <a:spLocks noChangeArrowheads="1"/>
          </p:cNvSpPr>
          <p:nvPr/>
        </p:nvSpPr>
        <p:spPr bwMode="auto">
          <a:xfrm>
            <a:off x="0" y="76200"/>
            <a:ext cx="9144000" cy="811213"/>
          </a:xfrm>
          <a:prstGeom prst="rect">
            <a:avLst/>
          </a:prstGeom>
          <a:noFill/>
          <a:ln w="9525">
            <a:noFill/>
            <a:miter lim="800000"/>
            <a:headEnd/>
            <a:tailEnd/>
          </a:ln>
        </p:spPr>
        <p:txBody>
          <a:bodyPr lIns="0" tIns="0" rIns="0" bIns="0"/>
          <a:lstStyle/>
          <a:p>
            <a:pPr algn="ctr">
              <a:lnSpc>
                <a:spcPct val="90000"/>
              </a:lnSpc>
            </a:pPr>
            <a:r>
              <a:rPr lang="en-US" sz="2800" b="1" dirty="0" smtClean="0">
                <a:latin typeface="Comic Sans MS" pitchFamily="66" charset="0"/>
                <a:ea typeface="+mj-ea"/>
                <a:cs typeface="+mj-cs"/>
              </a:rPr>
              <a:t>Main ingredients for developing </a:t>
            </a:r>
          </a:p>
          <a:p>
            <a:pPr algn="ctr">
              <a:lnSpc>
                <a:spcPct val="90000"/>
              </a:lnSpc>
            </a:pPr>
            <a:r>
              <a:rPr lang="en-US" sz="2800" b="1" dirty="0" smtClean="0">
                <a:latin typeface="Comic Sans MS" pitchFamily="66" charset="0"/>
                <a:ea typeface="+mj-ea"/>
                <a:cs typeface="+mj-cs"/>
              </a:rPr>
              <a:t>a molecular signature</a:t>
            </a:r>
            <a:endParaRPr lang="en-US" sz="2800" b="1" dirty="0">
              <a:latin typeface="Comic Sans MS" pitchFamily="66" charset="0"/>
              <a:ea typeface="+mj-ea"/>
              <a:cs typeface="+mj-cs"/>
            </a:endParaRPr>
          </a:p>
        </p:txBody>
      </p:sp>
      <p:sp>
        <p:nvSpPr>
          <p:cNvPr id="27" name="Line 7"/>
          <p:cNvSpPr>
            <a:spLocks noChangeShapeType="1"/>
          </p:cNvSpPr>
          <p:nvPr/>
        </p:nvSpPr>
        <p:spPr bwMode="auto">
          <a:xfrm>
            <a:off x="228600" y="914400"/>
            <a:ext cx="8610600" cy="0"/>
          </a:xfrm>
          <a:prstGeom prst="line">
            <a:avLst/>
          </a:prstGeom>
          <a:noFill/>
          <a:ln w="31750">
            <a:solidFill>
              <a:srgbClr val="CC3300"/>
            </a:solidFill>
            <a:round/>
            <a:headEnd/>
            <a:tailEnd/>
          </a:ln>
        </p:spPr>
        <p:txBody>
          <a:bodyPr/>
          <a:lstStyle/>
          <a:p>
            <a:endParaRPr lang="en-US"/>
          </a:p>
        </p:txBody>
      </p:sp>
      <p:pic>
        <p:nvPicPr>
          <p:cNvPr id="8194" name="Picture 2" descr="D:\Google Drive\NYU\Teaching\2012 Fall Boot Camp\informatics\Yin\2011-11-Informatics-Molecular_Signatures\2011-11-Informatics-Molecular_Signatures_Page_14.png"/>
          <p:cNvPicPr>
            <a:picLocks noChangeAspect="1" noChangeArrowheads="1"/>
          </p:cNvPicPr>
          <p:nvPr/>
        </p:nvPicPr>
        <p:blipFill>
          <a:blip r:embed="rId3" cstate="print"/>
          <a:srcRect l="14394" t="27451" r="18939" b="11765"/>
          <a:stretch>
            <a:fillRect/>
          </a:stretch>
        </p:blipFill>
        <p:spPr bwMode="auto">
          <a:xfrm>
            <a:off x="1219200" y="1524000"/>
            <a:ext cx="6705600" cy="4724400"/>
          </a:xfrm>
          <a:prstGeom prst="rect">
            <a:avLst/>
          </a:prstGeom>
          <a:noFill/>
        </p:spPr>
      </p:pic>
    </p:spTree>
    <p:extLst>
      <p:ext uri="{BB962C8B-B14F-4D97-AF65-F5344CB8AC3E}">
        <p14:creationId xmlns:p14="http://schemas.microsoft.com/office/powerpoint/2010/main" val="25453971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
          <p:cNvSpPr>
            <a:spLocks noChangeArrowheads="1"/>
          </p:cNvSpPr>
          <p:nvPr/>
        </p:nvSpPr>
        <p:spPr bwMode="auto">
          <a:xfrm>
            <a:off x="0" y="76200"/>
            <a:ext cx="9144000" cy="811213"/>
          </a:xfrm>
          <a:prstGeom prst="rect">
            <a:avLst/>
          </a:prstGeom>
          <a:noFill/>
          <a:ln w="9525">
            <a:noFill/>
            <a:miter lim="800000"/>
            <a:headEnd/>
            <a:tailEnd/>
          </a:ln>
        </p:spPr>
        <p:txBody>
          <a:bodyPr lIns="0" tIns="0" rIns="0" bIns="0"/>
          <a:lstStyle/>
          <a:p>
            <a:pPr algn="ctr">
              <a:lnSpc>
                <a:spcPct val="90000"/>
              </a:lnSpc>
            </a:pPr>
            <a:r>
              <a:rPr lang="en-US" sz="2800" b="1" dirty="0" smtClean="0">
                <a:latin typeface="Comic Sans MS" pitchFamily="66" charset="0"/>
                <a:ea typeface="+mj-ea"/>
                <a:cs typeface="+mj-cs"/>
              </a:rPr>
              <a:t>Base-Line Characteristics</a:t>
            </a:r>
            <a:endParaRPr lang="en-US" sz="2800" b="1" dirty="0">
              <a:latin typeface="Comic Sans MS" pitchFamily="66" charset="0"/>
              <a:ea typeface="+mj-ea"/>
              <a:cs typeface="+mj-cs"/>
            </a:endParaRPr>
          </a:p>
        </p:txBody>
      </p:sp>
      <p:sp>
        <p:nvSpPr>
          <p:cNvPr id="27" name="Line 7"/>
          <p:cNvSpPr>
            <a:spLocks noChangeShapeType="1"/>
          </p:cNvSpPr>
          <p:nvPr/>
        </p:nvSpPr>
        <p:spPr bwMode="auto">
          <a:xfrm>
            <a:off x="228600" y="457200"/>
            <a:ext cx="8610600" cy="0"/>
          </a:xfrm>
          <a:prstGeom prst="line">
            <a:avLst/>
          </a:prstGeom>
          <a:noFill/>
          <a:ln w="31750">
            <a:solidFill>
              <a:srgbClr val="CC3300"/>
            </a:solidFill>
            <a:round/>
            <a:headEnd/>
            <a:tailEnd/>
          </a:ln>
        </p:spPr>
        <p:txBody>
          <a:bodyPr/>
          <a:lstStyle/>
          <a:p>
            <a:endParaRPr lang="en-US"/>
          </a:p>
        </p:txBody>
      </p:sp>
      <p:pic>
        <p:nvPicPr>
          <p:cNvPr id="1026"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6544" t="10481" r="4282" b="4743"/>
          <a:stretch/>
        </p:blipFill>
        <p:spPr bwMode="auto">
          <a:xfrm>
            <a:off x="2286000" y="533400"/>
            <a:ext cx="4495800" cy="63557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6798924" y="6027003"/>
            <a:ext cx="2362199" cy="830997"/>
          </a:xfrm>
          <a:prstGeom prst="rect">
            <a:avLst/>
          </a:prstGeom>
          <a:noFill/>
        </p:spPr>
        <p:txBody>
          <a:bodyPr wrap="square" rtlCol="0">
            <a:spAutoFit/>
          </a:bodyPr>
          <a:lstStyle/>
          <a:p>
            <a:r>
              <a:rPr lang="en-US" sz="1200" dirty="0"/>
              <a:t>DF </a:t>
            </a:r>
            <a:r>
              <a:rPr lang="en-US" sz="1200" dirty="0" err="1"/>
              <a:t>Ransohoff</a:t>
            </a:r>
            <a:r>
              <a:rPr lang="en-US" sz="1200" dirty="0"/>
              <a:t>, "Bias as a threat to the validity of cancer molecular-marker research", Nat Rev Cancer 5 (2005) 142-9.</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
          <p:cNvSpPr>
            <a:spLocks noChangeArrowheads="1"/>
          </p:cNvSpPr>
          <p:nvPr/>
        </p:nvSpPr>
        <p:spPr bwMode="auto">
          <a:xfrm>
            <a:off x="0" y="76200"/>
            <a:ext cx="9144000" cy="811213"/>
          </a:xfrm>
          <a:prstGeom prst="rect">
            <a:avLst/>
          </a:prstGeom>
          <a:noFill/>
          <a:ln w="9525">
            <a:noFill/>
            <a:miter lim="800000"/>
            <a:headEnd/>
            <a:tailEnd/>
          </a:ln>
        </p:spPr>
        <p:txBody>
          <a:bodyPr lIns="0" tIns="0" rIns="0" bIns="0"/>
          <a:lstStyle/>
          <a:p>
            <a:pPr algn="ctr">
              <a:lnSpc>
                <a:spcPct val="90000"/>
              </a:lnSpc>
            </a:pPr>
            <a:r>
              <a:rPr lang="en-US" sz="2800" b="1" dirty="0" smtClean="0">
                <a:latin typeface="Comic Sans MS" pitchFamily="66" charset="0"/>
                <a:ea typeface="+mj-ea"/>
                <a:cs typeface="+mj-cs"/>
              </a:rPr>
              <a:t>How to Address Bias</a:t>
            </a:r>
            <a:endParaRPr lang="en-US" sz="2800" b="1" dirty="0">
              <a:latin typeface="Comic Sans MS" pitchFamily="66" charset="0"/>
              <a:ea typeface="+mj-ea"/>
              <a:cs typeface="+mj-cs"/>
            </a:endParaRPr>
          </a:p>
        </p:txBody>
      </p:sp>
      <p:sp>
        <p:nvSpPr>
          <p:cNvPr id="27" name="Line 7"/>
          <p:cNvSpPr>
            <a:spLocks noChangeShapeType="1"/>
          </p:cNvSpPr>
          <p:nvPr/>
        </p:nvSpPr>
        <p:spPr bwMode="auto">
          <a:xfrm>
            <a:off x="228600" y="457200"/>
            <a:ext cx="8610600" cy="0"/>
          </a:xfrm>
          <a:prstGeom prst="line">
            <a:avLst/>
          </a:prstGeom>
          <a:noFill/>
          <a:ln w="31750">
            <a:solidFill>
              <a:srgbClr val="CC3300"/>
            </a:solidFill>
            <a:round/>
            <a:headEnd/>
            <a:tailEnd/>
          </a:ln>
        </p:spPr>
        <p:txBody>
          <a:bodyPr/>
          <a:lstStyle/>
          <a:p>
            <a:endParaRPr lang="en-US"/>
          </a:p>
        </p:txBody>
      </p:sp>
      <p:pic>
        <p:nvPicPr>
          <p:cNvPr id="2050"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0353" t="14910" r="7653" b="6879"/>
          <a:stretch/>
        </p:blipFill>
        <p:spPr bwMode="auto">
          <a:xfrm>
            <a:off x="-35257" y="887414"/>
            <a:ext cx="9179257" cy="49386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6798924" y="6027003"/>
            <a:ext cx="2362199" cy="830997"/>
          </a:xfrm>
          <a:prstGeom prst="rect">
            <a:avLst/>
          </a:prstGeom>
          <a:noFill/>
        </p:spPr>
        <p:txBody>
          <a:bodyPr wrap="square" rtlCol="0">
            <a:spAutoFit/>
          </a:bodyPr>
          <a:lstStyle/>
          <a:p>
            <a:r>
              <a:rPr lang="en-US" sz="1200" dirty="0"/>
              <a:t>DF </a:t>
            </a:r>
            <a:r>
              <a:rPr lang="en-US" sz="1200" dirty="0" err="1"/>
              <a:t>Ransohoff</a:t>
            </a:r>
            <a:r>
              <a:rPr lang="en-US" sz="1200" dirty="0"/>
              <a:t>, "Bias as a threat to the validity of cancer molecular-marker research", Nat Rev Cancer 5 (2005) 142-9.</a:t>
            </a:r>
          </a:p>
        </p:txBody>
      </p:sp>
    </p:spTree>
    <p:extLst>
      <p:ext uri="{BB962C8B-B14F-4D97-AF65-F5344CB8AC3E}">
        <p14:creationId xmlns:p14="http://schemas.microsoft.com/office/powerpoint/2010/main" val="22990535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
          <p:cNvSpPr txBox="1">
            <a:spLocks noChangeArrowheads="1"/>
          </p:cNvSpPr>
          <p:nvPr/>
        </p:nvSpPr>
        <p:spPr>
          <a:xfrm>
            <a:off x="0" y="0"/>
            <a:ext cx="9144000" cy="838200"/>
          </a:xfrm>
          <a:prstGeom prst="rect">
            <a:avLst/>
          </a:prstGeom>
        </p:spPr>
        <p:txBody>
          <a:bodyPr vert="horz" lIns="91440" tIns="45720" rIns="91440" bIns="45720" rtlCol="0" anchor="ctr">
            <a:normAutofit fontScale="92500" lnSpcReduction="10000"/>
          </a:bodyPr>
          <a:lstStyle/>
          <a:p>
            <a:pPr lvl="0" algn="ctr">
              <a:spcBef>
                <a:spcPct val="0"/>
              </a:spcBef>
            </a:pPr>
            <a:r>
              <a:rPr lang="en-US" sz="2800" b="1" dirty="0">
                <a:latin typeface="Comic Sans MS" pitchFamily="66" charset="0"/>
                <a:ea typeface="+mj-ea"/>
                <a:cs typeface="+mj-cs"/>
              </a:rPr>
              <a:t>Principles and geometric representation </a:t>
            </a:r>
            <a:endParaRPr lang="en-US" sz="2800" b="1" dirty="0" smtClean="0">
              <a:latin typeface="Comic Sans MS" pitchFamily="66" charset="0"/>
              <a:ea typeface="+mj-ea"/>
              <a:cs typeface="+mj-cs"/>
            </a:endParaRPr>
          </a:p>
          <a:p>
            <a:pPr lvl="0" algn="ctr">
              <a:spcBef>
                <a:spcPct val="0"/>
              </a:spcBef>
            </a:pPr>
            <a:r>
              <a:rPr lang="en-US" sz="2800" b="1" dirty="0" smtClean="0">
                <a:latin typeface="Comic Sans MS" pitchFamily="66" charset="0"/>
                <a:ea typeface="+mj-ea"/>
                <a:cs typeface="+mj-cs"/>
              </a:rPr>
              <a:t>for </a:t>
            </a:r>
            <a:r>
              <a:rPr lang="en-US" sz="2800" b="1" dirty="0">
                <a:latin typeface="Comic Sans MS" pitchFamily="66" charset="0"/>
                <a:ea typeface="+mj-ea"/>
                <a:cs typeface="+mj-cs"/>
              </a:rPr>
              <a:t>supervised </a:t>
            </a:r>
            <a:r>
              <a:rPr lang="en-US" sz="2800" b="1" dirty="0" smtClean="0">
                <a:latin typeface="Comic Sans MS" pitchFamily="66" charset="0"/>
                <a:ea typeface="+mj-ea"/>
                <a:cs typeface="+mj-cs"/>
              </a:rPr>
              <a:t>learning</a:t>
            </a:r>
            <a:endParaRPr lang="en-US" sz="2800" b="1" dirty="0">
              <a:latin typeface="Comic Sans MS" pitchFamily="66" charset="0"/>
              <a:ea typeface="+mj-ea"/>
              <a:cs typeface="+mj-cs"/>
            </a:endParaRPr>
          </a:p>
        </p:txBody>
      </p:sp>
      <p:pic>
        <p:nvPicPr>
          <p:cNvPr id="24" name="Picture 2"/>
          <p:cNvPicPr>
            <a:picLocks noChangeAspect="1" noChangeArrowheads="1"/>
          </p:cNvPicPr>
          <p:nvPr/>
        </p:nvPicPr>
        <p:blipFill>
          <a:blip r:embed="rId2" cstate="print"/>
          <a:srcRect/>
          <a:stretch>
            <a:fillRect/>
          </a:stretch>
        </p:blipFill>
        <p:spPr bwMode="auto">
          <a:xfrm>
            <a:off x="1447800" y="1066800"/>
            <a:ext cx="6143625" cy="3562350"/>
          </a:xfrm>
          <a:prstGeom prst="rect">
            <a:avLst/>
          </a:prstGeom>
          <a:noFill/>
          <a:ln w="9525">
            <a:noFill/>
            <a:miter lim="800000"/>
            <a:headEnd/>
            <a:tailEnd/>
          </a:ln>
        </p:spPr>
      </p:pic>
      <p:sp>
        <p:nvSpPr>
          <p:cNvPr id="25" name="Rectangle 24"/>
          <p:cNvSpPr/>
          <p:nvPr/>
        </p:nvSpPr>
        <p:spPr>
          <a:xfrm>
            <a:off x="990600" y="5257800"/>
            <a:ext cx="7543800" cy="461665"/>
          </a:xfrm>
          <a:prstGeom prst="rect">
            <a:avLst/>
          </a:prstGeom>
        </p:spPr>
        <p:txBody>
          <a:bodyPr wrap="square">
            <a:spAutoFit/>
          </a:bodyPr>
          <a:lstStyle/>
          <a:p>
            <a:pPr marL="171450" indent="-171450">
              <a:buFont typeface="Arial" pitchFamily="34" charset="0"/>
              <a:buChar char="•"/>
            </a:pPr>
            <a:r>
              <a:rPr lang="en-US" sz="2400" dirty="0">
                <a:latin typeface="Comic Sans MS" pitchFamily="66" charset="0"/>
                <a:ea typeface="+mj-ea"/>
                <a:cs typeface="+mj-cs"/>
              </a:rPr>
              <a:t>Want to classify objects as boats and houses.</a:t>
            </a:r>
          </a:p>
        </p:txBody>
      </p:sp>
      <p:sp>
        <p:nvSpPr>
          <p:cNvPr id="7" name="Line 7"/>
          <p:cNvSpPr>
            <a:spLocks noChangeShapeType="1"/>
          </p:cNvSpPr>
          <p:nvPr/>
        </p:nvSpPr>
        <p:spPr bwMode="auto">
          <a:xfrm>
            <a:off x="228600" y="838200"/>
            <a:ext cx="8610600" cy="0"/>
          </a:xfrm>
          <a:prstGeom prst="line">
            <a:avLst/>
          </a:prstGeom>
          <a:noFill/>
          <a:ln w="31750">
            <a:solidFill>
              <a:srgbClr val="CC3300"/>
            </a:solidFill>
            <a:round/>
            <a:headEnd/>
            <a:tailEnd/>
          </a:ln>
        </p:spPr>
        <p:txBody>
          <a:bodyPr/>
          <a:lstStyle/>
          <a:p>
            <a:endParaRPr lang="en-US"/>
          </a:p>
        </p:txBody>
      </p:sp>
    </p:spTree>
    <p:extLst>
      <p:ext uri="{BB962C8B-B14F-4D97-AF65-F5344CB8AC3E}">
        <p14:creationId xmlns:p14="http://schemas.microsoft.com/office/powerpoint/2010/main" val="29909935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ChangeAspect="1" noChangeArrowheads="1"/>
          </p:cNvPicPr>
          <p:nvPr/>
        </p:nvPicPr>
        <p:blipFill>
          <a:blip r:embed="rId2" cstate="print"/>
          <a:srcRect/>
          <a:stretch>
            <a:fillRect/>
          </a:stretch>
        </p:blipFill>
        <p:spPr bwMode="auto">
          <a:xfrm>
            <a:off x="1447800" y="1066800"/>
            <a:ext cx="6143625" cy="3562350"/>
          </a:xfrm>
          <a:prstGeom prst="rect">
            <a:avLst/>
          </a:prstGeom>
          <a:noFill/>
          <a:ln w="9525">
            <a:noFill/>
            <a:miter lim="800000"/>
            <a:headEnd/>
            <a:tailEnd/>
          </a:ln>
        </p:spPr>
      </p:pic>
      <p:sp>
        <p:nvSpPr>
          <p:cNvPr id="7" name="Oval 6"/>
          <p:cNvSpPr/>
          <p:nvPr/>
        </p:nvSpPr>
        <p:spPr>
          <a:xfrm>
            <a:off x="3810000" y="3886200"/>
            <a:ext cx="228600" cy="228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4267200" y="3733800"/>
            <a:ext cx="228600" cy="228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4648200" y="3581400"/>
            <a:ext cx="228600" cy="228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3200400" y="3657600"/>
            <a:ext cx="228600" cy="228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3429000" y="3505200"/>
            <a:ext cx="228600" cy="228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3810000" y="3581400"/>
            <a:ext cx="228600" cy="228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3886200" y="3352800"/>
            <a:ext cx="228600" cy="228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4343400" y="3429000"/>
            <a:ext cx="228600" cy="228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5105400" y="3429000"/>
            <a:ext cx="228600" cy="228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4495800" y="3200400"/>
            <a:ext cx="228600" cy="228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2743200" y="3581400"/>
            <a:ext cx="228600" cy="228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1905000" y="3276600"/>
            <a:ext cx="228600" cy="228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4800600" y="3352800"/>
            <a:ext cx="228600" cy="228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4876800" y="3124200"/>
            <a:ext cx="228600" cy="228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4191000" y="3048000"/>
            <a:ext cx="228600" cy="228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5257800" y="3276600"/>
            <a:ext cx="228600" cy="228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5715000" y="3352800"/>
            <a:ext cx="228600" cy="228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p:nvSpPr>
        <p:spPr>
          <a:xfrm>
            <a:off x="5334000" y="3048000"/>
            <a:ext cx="228600" cy="228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p:nvSpPr>
        <p:spPr>
          <a:xfrm>
            <a:off x="6172200" y="3200400"/>
            <a:ext cx="228600" cy="228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5791200" y="3124200"/>
            <a:ext cx="228600" cy="228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6553200" y="3124200"/>
            <a:ext cx="228600" cy="228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a:off x="6934200" y="3048000"/>
            <a:ext cx="228600" cy="228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7351776" y="2971800"/>
            <a:ext cx="228600" cy="228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7239000" y="2743200"/>
            <a:ext cx="228600" cy="228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p:cNvSpPr/>
          <p:nvPr/>
        </p:nvSpPr>
        <p:spPr>
          <a:xfrm>
            <a:off x="6629400" y="2895600"/>
            <a:ext cx="228600" cy="228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p:cNvSpPr/>
          <p:nvPr/>
        </p:nvSpPr>
        <p:spPr>
          <a:xfrm>
            <a:off x="4800600" y="2971800"/>
            <a:ext cx="228600" cy="228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a:off x="5257800" y="2819400"/>
            <a:ext cx="228600" cy="228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p:cNvSpPr/>
          <p:nvPr/>
        </p:nvSpPr>
        <p:spPr>
          <a:xfrm>
            <a:off x="3276600" y="3276600"/>
            <a:ext cx="228600" cy="228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p:cNvSpPr/>
          <p:nvPr/>
        </p:nvSpPr>
        <p:spPr>
          <a:xfrm>
            <a:off x="3810000" y="3200400"/>
            <a:ext cx="228600" cy="228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p:cNvSpPr/>
          <p:nvPr/>
        </p:nvSpPr>
        <p:spPr>
          <a:xfrm>
            <a:off x="2514600" y="3581400"/>
            <a:ext cx="228600" cy="228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p:cNvSpPr/>
          <p:nvPr/>
        </p:nvSpPr>
        <p:spPr>
          <a:xfrm>
            <a:off x="2590800" y="3276600"/>
            <a:ext cx="228600" cy="228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p:cNvSpPr/>
          <p:nvPr/>
        </p:nvSpPr>
        <p:spPr>
          <a:xfrm>
            <a:off x="2590800" y="3429000"/>
            <a:ext cx="228600" cy="228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p:cNvSpPr/>
          <p:nvPr/>
        </p:nvSpPr>
        <p:spPr>
          <a:xfrm>
            <a:off x="2286000" y="3429000"/>
            <a:ext cx="228600" cy="228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p:cNvSpPr/>
          <p:nvPr/>
        </p:nvSpPr>
        <p:spPr>
          <a:xfrm>
            <a:off x="3048000" y="3429000"/>
            <a:ext cx="228600" cy="228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p:cNvSpPr/>
          <p:nvPr/>
        </p:nvSpPr>
        <p:spPr>
          <a:xfrm>
            <a:off x="2971800" y="3200400"/>
            <a:ext cx="228600" cy="228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p:cNvSpPr/>
          <p:nvPr/>
        </p:nvSpPr>
        <p:spPr>
          <a:xfrm>
            <a:off x="3352800" y="3124200"/>
            <a:ext cx="228600" cy="228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p:cNvSpPr/>
          <p:nvPr/>
        </p:nvSpPr>
        <p:spPr>
          <a:xfrm>
            <a:off x="3886200" y="2971800"/>
            <a:ext cx="228600" cy="228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p:cNvSpPr/>
          <p:nvPr/>
        </p:nvSpPr>
        <p:spPr>
          <a:xfrm>
            <a:off x="4038600" y="2819400"/>
            <a:ext cx="228600" cy="228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p:cNvSpPr/>
          <p:nvPr/>
        </p:nvSpPr>
        <p:spPr>
          <a:xfrm>
            <a:off x="3429000" y="2971800"/>
            <a:ext cx="228600" cy="228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p:cNvSpPr>
            <a:spLocks noChangeAspect="1"/>
          </p:cNvSpPr>
          <p:nvPr/>
        </p:nvSpPr>
        <p:spPr>
          <a:xfrm>
            <a:off x="1981200" y="2286000"/>
            <a:ext cx="164592" cy="16459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p:cNvSpPr>
            <a:spLocks noChangeAspect="1"/>
          </p:cNvSpPr>
          <p:nvPr/>
        </p:nvSpPr>
        <p:spPr>
          <a:xfrm>
            <a:off x="3429000" y="2133600"/>
            <a:ext cx="164592" cy="16459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p:cNvSpPr>
            <a:spLocks noChangeAspect="1"/>
          </p:cNvSpPr>
          <p:nvPr/>
        </p:nvSpPr>
        <p:spPr>
          <a:xfrm>
            <a:off x="4495800" y="2590800"/>
            <a:ext cx="164592" cy="16459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p:cNvSpPr>
            <a:spLocks noChangeAspect="1"/>
          </p:cNvSpPr>
          <p:nvPr/>
        </p:nvSpPr>
        <p:spPr>
          <a:xfrm>
            <a:off x="4191000" y="2667000"/>
            <a:ext cx="164592" cy="16459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p:cNvSpPr/>
          <p:nvPr/>
        </p:nvSpPr>
        <p:spPr>
          <a:xfrm>
            <a:off x="6019800" y="2286000"/>
            <a:ext cx="228600" cy="228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p:cNvSpPr/>
          <p:nvPr/>
        </p:nvSpPr>
        <p:spPr>
          <a:xfrm>
            <a:off x="5638800" y="2438400"/>
            <a:ext cx="228600" cy="228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p:cNvSpPr/>
          <p:nvPr/>
        </p:nvSpPr>
        <p:spPr>
          <a:xfrm>
            <a:off x="5733288" y="2231136"/>
            <a:ext cx="228600" cy="228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p:cNvSpPr/>
          <p:nvPr/>
        </p:nvSpPr>
        <p:spPr>
          <a:xfrm>
            <a:off x="5562600" y="2590800"/>
            <a:ext cx="228600" cy="228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p:cNvSpPr/>
          <p:nvPr/>
        </p:nvSpPr>
        <p:spPr>
          <a:xfrm>
            <a:off x="2286000" y="3200400"/>
            <a:ext cx="228600" cy="228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p:cNvSpPr/>
          <p:nvPr/>
        </p:nvSpPr>
        <p:spPr>
          <a:xfrm>
            <a:off x="4800600" y="2743200"/>
            <a:ext cx="228600" cy="228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p:cNvSpPr/>
          <p:nvPr/>
        </p:nvSpPr>
        <p:spPr>
          <a:xfrm>
            <a:off x="3657600" y="2895600"/>
            <a:ext cx="228600" cy="228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p:cNvSpPr/>
          <p:nvPr/>
        </p:nvSpPr>
        <p:spPr>
          <a:xfrm>
            <a:off x="4267200" y="2819400"/>
            <a:ext cx="228600" cy="228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p:cNvSpPr>
            <a:spLocks noChangeAspect="1"/>
          </p:cNvSpPr>
          <p:nvPr/>
        </p:nvSpPr>
        <p:spPr>
          <a:xfrm>
            <a:off x="2667000" y="2895600"/>
            <a:ext cx="164592" cy="16459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p:cNvSpPr>
            <a:spLocks noChangeAspect="1"/>
          </p:cNvSpPr>
          <p:nvPr/>
        </p:nvSpPr>
        <p:spPr>
          <a:xfrm>
            <a:off x="3886200" y="2743200"/>
            <a:ext cx="164592" cy="16459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p:cNvSpPr/>
          <p:nvPr/>
        </p:nvSpPr>
        <p:spPr>
          <a:xfrm>
            <a:off x="5943600" y="2514600"/>
            <a:ext cx="228600" cy="228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p:cNvSpPr/>
          <p:nvPr/>
        </p:nvSpPr>
        <p:spPr>
          <a:xfrm>
            <a:off x="5562600" y="2819400"/>
            <a:ext cx="228600" cy="228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p:cNvSpPr/>
          <p:nvPr/>
        </p:nvSpPr>
        <p:spPr>
          <a:xfrm>
            <a:off x="5943600" y="2743200"/>
            <a:ext cx="228600" cy="228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p:cNvSpPr/>
          <p:nvPr/>
        </p:nvSpPr>
        <p:spPr>
          <a:xfrm>
            <a:off x="6096000" y="2819400"/>
            <a:ext cx="228600" cy="228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p:cNvSpPr/>
          <p:nvPr/>
        </p:nvSpPr>
        <p:spPr>
          <a:xfrm>
            <a:off x="6248400" y="2590800"/>
            <a:ext cx="228600" cy="228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p:cNvSpPr/>
          <p:nvPr/>
        </p:nvSpPr>
        <p:spPr>
          <a:xfrm>
            <a:off x="4419600" y="2895600"/>
            <a:ext cx="228600" cy="228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p:cNvSpPr/>
          <p:nvPr/>
        </p:nvSpPr>
        <p:spPr>
          <a:xfrm>
            <a:off x="5105400" y="2667000"/>
            <a:ext cx="228600" cy="228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p:cNvSpPr/>
          <p:nvPr/>
        </p:nvSpPr>
        <p:spPr>
          <a:xfrm>
            <a:off x="5715000" y="2895600"/>
            <a:ext cx="228600" cy="228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p:cNvSpPr/>
          <p:nvPr/>
        </p:nvSpPr>
        <p:spPr>
          <a:xfrm>
            <a:off x="6096000" y="3048000"/>
            <a:ext cx="228600" cy="228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p:cNvSpPr/>
          <p:nvPr/>
        </p:nvSpPr>
        <p:spPr>
          <a:xfrm>
            <a:off x="6400800" y="2743200"/>
            <a:ext cx="228600" cy="228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p:cNvSpPr/>
          <p:nvPr/>
        </p:nvSpPr>
        <p:spPr>
          <a:xfrm>
            <a:off x="6705600" y="2667000"/>
            <a:ext cx="228600" cy="228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p:cNvSpPr/>
          <p:nvPr/>
        </p:nvSpPr>
        <p:spPr>
          <a:xfrm>
            <a:off x="6858000" y="2819400"/>
            <a:ext cx="228600" cy="228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p:cNvSpPr/>
          <p:nvPr/>
        </p:nvSpPr>
        <p:spPr>
          <a:xfrm>
            <a:off x="6629400" y="2438400"/>
            <a:ext cx="228600" cy="228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p:cNvSpPr/>
          <p:nvPr/>
        </p:nvSpPr>
        <p:spPr>
          <a:xfrm>
            <a:off x="6477000" y="2438400"/>
            <a:ext cx="228600" cy="228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p:cNvSpPr/>
          <p:nvPr/>
        </p:nvSpPr>
        <p:spPr>
          <a:xfrm>
            <a:off x="6248400" y="2362200"/>
            <a:ext cx="228600" cy="228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p:cNvSpPr/>
          <p:nvPr/>
        </p:nvSpPr>
        <p:spPr>
          <a:xfrm>
            <a:off x="3124200" y="3048000"/>
            <a:ext cx="228600" cy="228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p:cNvSpPr>
            <a:spLocks noChangeAspect="1"/>
          </p:cNvSpPr>
          <p:nvPr/>
        </p:nvSpPr>
        <p:spPr>
          <a:xfrm>
            <a:off x="2667000" y="2286000"/>
            <a:ext cx="164592" cy="16459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p:cNvSpPr>
            <a:spLocks noChangeAspect="1"/>
          </p:cNvSpPr>
          <p:nvPr/>
        </p:nvSpPr>
        <p:spPr>
          <a:xfrm>
            <a:off x="3200400" y="2133600"/>
            <a:ext cx="164592" cy="16459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p:cNvSpPr>
            <a:spLocks noChangeAspect="1"/>
          </p:cNvSpPr>
          <p:nvPr/>
        </p:nvSpPr>
        <p:spPr>
          <a:xfrm>
            <a:off x="3276600" y="2819400"/>
            <a:ext cx="164592" cy="16459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p:cNvSpPr/>
          <p:nvPr/>
        </p:nvSpPr>
        <p:spPr>
          <a:xfrm>
            <a:off x="5334000" y="2514600"/>
            <a:ext cx="228600" cy="228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p:cNvSpPr>
            <a:spLocks noChangeAspect="1"/>
          </p:cNvSpPr>
          <p:nvPr/>
        </p:nvSpPr>
        <p:spPr>
          <a:xfrm>
            <a:off x="3048000" y="2895600"/>
            <a:ext cx="164592" cy="16459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p:cNvSpPr>
            <a:spLocks noChangeAspect="1"/>
          </p:cNvSpPr>
          <p:nvPr/>
        </p:nvSpPr>
        <p:spPr>
          <a:xfrm>
            <a:off x="4800600" y="2667000"/>
            <a:ext cx="164592" cy="16459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p:cNvSpPr>
            <a:spLocks noChangeAspect="1"/>
          </p:cNvSpPr>
          <p:nvPr/>
        </p:nvSpPr>
        <p:spPr>
          <a:xfrm>
            <a:off x="5181600" y="2590800"/>
            <a:ext cx="164592" cy="16459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p:cNvSpPr>
            <a:spLocks noChangeAspect="1"/>
          </p:cNvSpPr>
          <p:nvPr/>
        </p:nvSpPr>
        <p:spPr>
          <a:xfrm>
            <a:off x="5486400" y="2362200"/>
            <a:ext cx="164592" cy="16459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p:cNvSpPr>
            <a:spLocks noChangeAspect="1"/>
          </p:cNvSpPr>
          <p:nvPr/>
        </p:nvSpPr>
        <p:spPr>
          <a:xfrm>
            <a:off x="5410200" y="2286000"/>
            <a:ext cx="164592" cy="16459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p:cNvSpPr/>
          <p:nvPr/>
        </p:nvSpPr>
        <p:spPr>
          <a:xfrm>
            <a:off x="2819400" y="3124200"/>
            <a:ext cx="228600" cy="228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p:cNvSpPr>
            <a:spLocks noChangeAspect="1"/>
          </p:cNvSpPr>
          <p:nvPr/>
        </p:nvSpPr>
        <p:spPr>
          <a:xfrm>
            <a:off x="2590800" y="2362200"/>
            <a:ext cx="164592" cy="16459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p:cNvSpPr>
            <a:spLocks noChangeAspect="1"/>
          </p:cNvSpPr>
          <p:nvPr/>
        </p:nvSpPr>
        <p:spPr>
          <a:xfrm>
            <a:off x="2895600" y="2209800"/>
            <a:ext cx="164592" cy="16459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p:cNvSpPr>
            <a:spLocks noChangeAspect="1"/>
          </p:cNvSpPr>
          <p:nvPr/>
        </p:nvSpPr>
        <p:spPr>
          <a:xfrm>
            <a:off x="3505200" y="2743200"/>
            <a:ext cx="164592" cy="16459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p:cNvSpPr/>
          <p:nvPr/>
        </p:nvSpPr>
        <p:spPr>
          <a:xfrm>
            <a:off x="4572000" y="2667000"/>
            <a:ext cx="228600" cy="228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p:cNvSpPr>
            <a:spLocks noChangeAspect="1"/>
          </p:cNvSpPr>
          <p:nvPr/>
        </p:nvSpPr>
        <p:spPr>
          <a:xfrm>
            <a:off x="2438400" y="2971800"/>
            <a:ext cx="164592" cy="16459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p:cNvSpPr>
            <a:spLocks noChangeAspect="1"/>
          </p:cNvSpPr>
          <p:nvPr/>
        </p:nvSpPr>
        <p:spPr>
          <a:xfrm>
            <a:off x="5257800" y="2438400"/>
            <a:ext cx="164592" cy="16459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p:cNvSpPr>
            <a:spLocks noChangeAspect="1"/>
          </p:cNvSpPr>
          <p:nvPr/>
        </p:nvSpPr>
        <p:spPr>
          <a:xfrm>
            <a:off x="5486400" y="2231136"/>
            <a:ext cx="164592" cy="16459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Oval 94"/>
          <p:cNvSpPr>
            <a:spLocks noChangeAspect="1"/>
          </p:cNvSpPr>
          <p:nvPr/>
        </p:nvSpPr>
        <p:spPr>
          <a:xfrm>
            <a:off x="4953000" y="2514600"/>
            <a:ext cx="164592" cy="16459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p:cNvSpPr>
            <a:spLocks noChangeAspect="1"/>
          </p:cNvSpPr>
          <p:nvPr/>
        </p:nvSpPr>
        <p:spPr>
          <a:xfrm>
            <a:off x="5105400" y="2362200"/>
            <a:ext cx="164592" cy="16459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Oval 96"/>
          <p:cNvSpPr/>
          <p:nvPr/>
        </p:nvSpPr>
        <p:spPr>
          <a:xfrm>
            <a:off x="2286000" y="3124200"/>
            <a:ext cx="228600" cy="228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p:cNvSpPr>
            <a:spLocks noChangeAspect="1"/>
          </p:cNvSpPr>
          <p:nvPr/>
        </p:nvSpPr>
        <p:spPr>
          <a:xfrm>
            <a:off x="1600200" y="2590800"/>
            <a:ext cx="164592" cy="16459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Oval 98"/>
          <p:cNvSpPr>
            <a:spLocks noChangeAspect="1"/>
          </p:cNvSpPr>
          <p:nvPr/>
        </p:nvSpPr>
        <p:spPr>
          <a:xfrm>
            <a:off x="1447800" y="2743200"/>
            <a:ext cx="164592" cy="16459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p:cNvSpPr>
            <a:spLocks noChangeAspect="1"/>
          </p:cNvSpPr>
          <p:nvPr/>
        </p:nvSpPr>
        <p:spPr>
          <a:xfrm>
            <a:off x="2743200" y="3048000"/>
            <a:ext cx="164592" cy="16459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p:cNvSpPr>
            <a:spLocks noChangeAspect="1"/>
          </p:cNvSpPr>
          <p:nvPr/>
        </p:nvSpPr>
        <p:spPr>
          <a:xfrm>
            <a:off x="3657600" y="2819400"/>
            <a:ext cx="164592" cy="16459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p:cNvSpPr>
            <a:spLocks noChangeAspect="1"/>
          </p:cNvSpPr>
          <p:nvPr/>
        </p:nvSpPr>
        <p:spPr>
          <a:xfrm>
            <a:off x="5257800" y="2209800"/>
            <a:ext cx="164592" cy="16459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p:cNvSpPr>
            <a:spLocks noChangeAspect="1"/>
          </p:cNvSpPr>
          <p:nvPr/>
        </p:nvSpPr>
        <p:spPr>
          <a:xfrm>
            <a:off x="5029200" y="2209800"/>
            <a:ext cx="164592" cy="16459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p:cNvSpPr>
            <a:spLocks noChangeAspect="1"/>
          </p:cNvSpPr>
          <p:nvPr/>
        </p:nvSpPr>
        <p:spPr>
          <a:xfrm>
            <a:off x="5105400" y="2286000"/>
            <a:ext cx="164592" cy="16459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104"/>
          <p:cNvSpPr>
            <a:spLocks noChangeAspect="1"/>
          </p:cNvSpPr>
          <p:nvPr/>
        </p:nvSpPr>
        <p:spPr>
          <a:xfrm>
            <a:off x="4724400" y="2514600"/>
            <a:ext cx="164592" cy="16459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p:cNvSpPr>
            <a:spLocks noChangeAspect="1"/>
          </p:cNvSpPr>
          <p:nvPr/>
        </p:nvSpPr>
        <p:spPr>
          <a:xfrm>
            <a:off x="4191000" y="2133600"/>
            <a:ext cx="164592" cy="16459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p:cNvSpPr>
            <a:spLocks noChangeAspect="1"/>
          </p:cNvSpPr>
          <p:nvPr/>
        </p:nvSpPr>
        <p:spPr>
          <a:xfrm>
            <a:off x="2971800" y="2667000"/>
            <a:ext cx="164592" cy="16459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p:cNvSpPr>
            <a:spLocks noChangeAspect="1"/>
          </p:cNvSpPr>
          <p:nvPr/>
        </p:nvSpPr>
        <p:spPr>
          <a:xfrm>
            <a:off x="2895600" y="2514600"/>
            <a:ext cx="164592" cy="16459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p:cNvSpPr>
            <a:spLocks noChangeAspect="1"/>
          </p:cNvSpPr>
          <p:nvPr/>
        </p:nvSpPr>
        <p:spPr>
          <a:xfrm>
            <a:off x="2743200" y="2667000"/>
            <a:ext cx="164592" cy="16459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p:cNvSpPr>
            <a:spLocks noChangeAspect="1"/>
          </p:cNvSpPr>
          <p:nvPr/>
        </p:nvSpPr>
        <p:spPr>
          <a:xfrm>
            <a:off x="2743200" y="2590800"/>
            <a:ext cx="164592" cy="16459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Oval 110"/>
          <p:cNvSpPr>
            <a:spLocks noChangeAspect="1"/>
          </p:cNvSpPr>
          <p:nvPr/>
        </p:nvSpPr>
        <p:spPr>
          <a:xfrm>
            <a:off x="2590800" y="2514600"/>
            <a:ext cx="164592" cy="16459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Oval 111"/>
          <p:cNvSpPr>
            <a:spLocks noChangeAspect="1"/>
          </p:cNvSpPr>
          <p:nvPr/>
        </p:nvSpPr>
        <p:spPr>
          <a:xfrm>
            <a:off x="2514600" y="2438400"/>
            <a:ext cx="164592" cy="16459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Oval 112"/>
          <p:cNvSpPr>
            <a:spLocks noChangeAspect="1"/>
          </p:cNvSpPr>
          <p:nvPr/>
        </p:nvSpPr>
        <p:spPr>
          <a:xfrm>
            <a:off x="2819400" y="2438400"/>
            <a:ext cx="164592" cy="16459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p:cNvSpPr>
            <a:spLocks noChangeAspect="1"/>
          </p:cNvSpPr>
          <p:nvPr/>
        </p:nvSpPr>
        <p:spPr>
          <a:xfrm>
            <a:off x="2743200" y="2362200"/>
            <a:ext cx="164592" cy="16459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Oval 114"/>
          <p:cNvSpPr>
            <a:spLocks noChangeAspect="1"/>
          </p:cNvSpPr>
          <p:nvPr/>
        </p:nvSpPr>
        <p:spPr>
          <a:xfrm>
            <a:off x="2286000" y="2438400"/>
            <a:ext cx="164592" cy="16459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Oval 115"/>
          <p:cNvSpPr>
            <a:spLocks noChangeAspect="1"/>
          </p:cNvSpPr>
          <p:nvPr/>
        </p:nvSpPr>
        <p:spPr>
          <a:xfrm>
            <a:off x="2438400" y="2590800"/>
            <a:ext cx="164592" cy="16459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Oval 116"/>
          <p:cNvSpPr>
            <a:spLocks noChangeAspect="1"/>
          </p:cNvSpPr>
          <p:nvPr/>
        </p:nvSpPr>
        <p:spPr>
          <a:xfrm>
            <a:off x="2362200" y="2514600"/>
            <a:ext cx="164592" cy="16459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Oval 117"/>
          <p:cNvSpPr>
            <a:spLocks noChangeAspect="1"/>
          </p:cNvSpPr>
          <p:nvPr/>
        </p:nvSpPr>
        <p:spPr>
          <a:xfrm>
            <a:off x="2133600" y="2590800"/>
            <a:ext cx="164592" cy="16459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Oval 118"/>
          <p:cNvSpPr>
            <a:spLocks noChangeAspect="1"/>
          </p:cNvSpPr>
          <p:nvPr/>
        </p:nvSpPr>
        <p:spPr>
          <a:xfrm>
            <a:off x="1752600" y="2514600"/>
            <a:ext cx="164592" cy="16459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Oval 119"/>
          <p:cNvSpPr>
            <a:spLocks noChangeAspect="1"/>
          </p:cNvSpPr>
          <p:nvPr/>
        </p:nvSpPr>
        <p:spPr>
          <a:xfrm>
            <a:off x="2133600" y="2971800"/>
            <a:ext cx="164592" cy="16459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Oval 120"/>
          <p:cNvSpPr>
            <a:spLocks noChangeAspect="1"/>
          </p:cNvSpPr>
          <p:nvPr/>
        </p:nvSpPr>
        <p:spPr>
          <a:xfrm>
            <a:off x="2209800" y="2743200"/>
            <a:ext cx="164592" cy="16459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Oval 121"/>
          <p:cNvSpPr>
            <a:spLocks noChangeAspect="1"/>
          </p:cNvSpPr>
          <p:nvPr/>
        </p:nvSpPr>
        <p:spPr>
          <a:xfrm>
            <a:off x="2438400" y="2743200"/>
            <a:ext cx="164592" cy="16459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Oval 122"/>
          <p:cNvSpPr>
            <a:spLocks noChangeAspect="1"/>
          </p:cNvSpPr>
          <p:nvPr/>
        </p:nvSpPr>
        <p:spPr>
          <a:xfrm>
            <a:off x="2057400" y="2438400"/>
            <a:ext cx="164592" cy="16459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Oval 123"/>
          <p:cNvSpPr>
            <a:spLocks noChangeAspect="1"/>
          </p:cNvSpPr>
          <p:nvPr/>
        </p:nvSpPr>
        <p:spPr>
          <a:xfrm>
            <a:off x="1752600" y="2286000"/>
            <a:ext cx="164592" cy="16459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Oval 124"/>
          <p:cNvSpPr>
            <a:spLocks noChangeAspect="1"/>
          </p:cNvSpPr>
          <p:nvPr/>
        </p:nvSpPr>
        <p:spPr>
          <a:xfrm>
            <a:off x="1905000" y="2667000"/>
            <a:ext cx="164592" cy="16459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Oval 125"/>
          <p:cNvSpPr>
            <a:spLocks noChangeAspect="1"/>
          </p:cNvSpPr>
          <p:nvPr/>
        </p:nvSpPr>
        <p:spPr>
          <a:xfrm>
            <a:off x="1981200" y="2895600"/>
            <a:ext cx="164592" cy="16459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Oval 126"/>
          <p:cNvSpPr>
            <a:spLocks noChangeAspect="1"/>
          </p:cNvSpPr>
          <p:nvPr/>
        </p:nvSpPr>
        <p:spPr>
          <a:xfrm>
            <a:off x="1676400" y="2743200"/>
            <a:ext cx="164592" cy="16459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Oval 127"/>
          <p:cNvSpPr>
            <a:spLocks noChangeAspect="1"/>
          </p:cNvSpPr>
          <p:nvPr/>
        </p:nvSpPr>
        <p:spPr>
          <a:xfrm>
            <a:off x="2286000" y="2895600"/>
            <a:ext cx="164592" cy="16459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Oval 128"/>
          <p:cNvSpPr>
            <a:spLocks noChangeAspect="1"/>
          </p:cNvSpPr>
          <p:nvPr/>
        </p:nvSpPr>
        <p:spPr>
          <a:xfrm>
            <a:off x="2895600" y="2819400"/>
            <a:ext cx="164592" cy="16459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Oval 129"/>
          <p:cNvSpPr>
            <a:spLocks noChangeAspect="1"/>
          </p:cNvSpPr>
          <p:nvPr/>
        </p:nvSpPr>
        <p:spPr>
          <a:xfrm>
            <a:off x="3200400" y="2743200"/>
            <a:ext cx="164592" cy="16459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Oval 130"/>
          <p:cNvSpPr>
            <a:spLocks noChangeAspect="1"/>
          </p:cNvSpPr>
          <p:nvPr/>
        </p:nvSpPr>
        <p:spPr>
          <a:xfrm>
            <a:off x="1981200" y="2819400"/>
            <a:ext cx="164592" cy="16459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Oval 131"/>
          <p:cNvSpPr>
            <a:spLocks noChangeAspect="1"/>
          </p:cNvSpPr>
          <p:nvPr/>
        </p:nvSpPr>
        <p:spPr>
          <a:xfrm>
            <a:off x="4953000" y="2438400"/>
            <a:ext cx="164592" cy="16459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Oval 132"/>
          <p:cNvSpPr>
            <a:spLocks noChangeAspect="1"/>
          </p:cNvSpPr>
          <p:nvPr/>
        </p:nvSpPr>
        <p:spPr>
          <a:xfrm>
            <a:off x="4419600" y="2514600"/>
            <a:ext cx="164592" cy="16459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Oval 133"/>
          <p:cNvSpPr>
            <a:spLocks noChangeAspect="1"/>
          </p:cNvSpPr>
          <p:nvPr/>
        </p:nvSpPr>
        <p:spPr>
          <a:xfrm>
            <a:off x="1752600" y="2895600"/>
            <a:ext cx="164592" cy="16459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Oval 134"/>
          <p:cNvSpPr>
            <a:spLocks noChangeAspect="1"/>
          </p:cNvSpPr>
          <p:nvPr/>
        </p:nvSpPr>
        <p:spPr>
          <a:xfrm>
            <a:off x="2209800" y="3048000"/>
            <a:ext cx="164592" cy="16459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Oval 135"/>
          <p:cNvSpPr>
            <a:spLocks noChangeAspect="1"/>
          </p:cNvSpPr>
          <p:nvPr/>
        </p:nvSpPr>
        <p:spPr>
          <a:xfrm>
            <a:off x="1600200" y="2895600"/>
            <a:ext cx="164592" cy="16459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Oval 136"/>
          <p:cNvSpPr>
            <a:spLocks noChangeAspect="1"/>
          </p:cNvSpPr>
          <p:nvPr/>
        </p:nvSpPr>
        <p:spPr>
          <a:xfrm>
            <a:off x="4876800" y="2362200"/>
            <a:ext cx="164592" cy="16459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Oval 137"/>
          <p:cNvSpPr>
            <a:spLocks noChangeAspect="1"/>
          </p:cNvSpPr>
          <p:nvPr/>
        </p:nvSpPr>
        <p:spPr>
          <a:xfrm>
            <a:off x="4572000" y="2438400"/>
            <a:ext cx="164592" cy="16459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Oval 138"/>
          <p:cNvSpPr>
            <a:spLocks noChangeAspect="1"/>
          </p:cNvSpPr>
          <p:nvPr/>
        </p:nvSpPr>
        <p:spPr>
          <a:xfrm>
            <a:off x="4038600" y="2514600"/>
            <a:ext cx="164592" cy="16459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Oval 139"/>
          <p:cNvSpPr>
            <a:spLocks noChangeAspect="1"/>
          </p:cNvSpPr>
          <p:nvPr/>
        </p:nvSpPr>
        <p:spPr>
          <a:xfrm>
            <a:off x="3810000" y="2590800"/>
            <a:ext cx="164592" cy="16459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Oval 140"/>
          <p:cNvSpPr>
            <a:spLocks noChangeAspect="1"/>
          </p:cNvSpPr>
          <p:nvPr/>
        </p:nvSpPr>
        <p:spPr>
          <a:xfrm>
            <a:off x="4114800" y="2057400"/>
            <a:ext cx="164592" cy="16459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Oval 141"/>
          <p:cNvSpPr>
            <a:spLocks noChangeAspect="1"/>
          </p:cNvSpPr>
          <p:nvPr/>
        </p:nvSpPr>
        <p:spPr>
          <a:xfrm>
            <a:off x="4038600" y="2286000"/>
            <a:ext cx="164592" cy="16459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Oval 142"/>
          <p:cNvSpPr>
            <a:spLocks noChangeAspect="1"/>
          </p:cNvSpPr>
          <p:nvPr/>
        </p:nvSpPr>
        <p:spPr>
          <a:xfrm>
            <a:off x="3886200" y="2133600"/>
            <a:ext cx="164592" cy="16459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Oval 143"/>
          <p:cNvSpPr>
            <a:spLocks noChangeAspect="1"/>
          </p:cNvSpPr>
          <p:nvPr/>
        </p:nvSpPr>
        <p:spPr>
          <a:xfrm>
            <a:off x="4800600" y="2286000"/>
            <a:ext cx="164592" cy="16459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Oval 144"/>
          <p:cNvSpPr>
            <a:spLocks noChangeAspect="1"/>
          </p:cNvSpPr>
          <p:nvPr/>
        </p:nvSpPr>
        <p:spPr>
          <a:xfrm>
            <a:off x="3733800" y="2133600"/>
            <a:ext cx="164592" cy="16459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Oval 145"/>
          <p:cNvSpPr>
            <a:spLocks noChangeAspect="1"/>
          </p:cNvSpPr>
          <p:nvPr/>
        </p:nvSpPr>
        <p:spPr>
          <a:xfrm>
            <a:off x="3581400" y="2438400"/>
            <a:ext cx="164592" cy="16459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Oval 146"/>
          <p:cNvSpPr>
            <a:spLocks noChangeAspect="1"/>
          </p:cNvSpPr>
          <p:nvPr/>
        </p:nvSpPr>
        <p:spPr>
          <a:xfrm>
            <a:off x="3505200" y="2362200"/>
            <a:ext cx="164592" cy="16459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Oval 147"/>
          <p:cNvSpPr>
            <a:spLocks noChangeAspect="1"/>
          </p:cNvSpPr>
          <p:nvPr/>
        </p:nvSpPr>
        <p:spPr>
          <a:xfrm>
            <a:off x="3886200" y="2209800"/>
            <a:ext cx="164592" cy="16459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Oval 148"/>
          <p:cNvSpPr>
            <a:spLocks noChangeAspect="1"/>
          </p:cNvSpPr>
          <p:nvPr/>
        </p:nvSpPr>
        <p:spPr>
          <a:xfrm>
            <a:off x="4343400" y="2438400"/>
            <a:ext cx="164592" cy="16459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Oval 149"/>
          <p:cNvSpPr>
            <a:spLocks noChangeAspect="1"/>
          </p:cNvSpPr>
          <p:nvPr/>
        </p:nvSpPr>
        <p:spPr>
          <a:xfrm>
            <a:off x="4572000" y="2133600"/>
            <a:ext cx="164592" cy="16459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Oval 150"/>
          <p:cNvSpPr>
            <a:spLocks noChangeAspect="1"/>
          </p:cNvSpPr>
          <p:nvPr/>
        </p:nvSpPr>
        <p:spPr>
          <a:xfrm>
            <a:off x="3886200" y="2438400"/>
            <a:ext cx="164592" cy="16459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Oval 151"/>
          <p:cNvSpPr>
            <a:spLocks noChangeAspect="1"/>
          </p:cNvSpPr>
          <p:nvPr/>
        </p:nvSpPr>
        <p:spPr>
          <a:xfrm>
            <a:off x="3733800" y="2286000"/>
            <a:ext cx="164592" cy="16459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Oval 152"/>
          <p:cNvSpPr>
            <a:spLocks noChangeAspect="1"/>
          </p:cNvSpPr>
          <p:nvPr/>
        </p:nvSpPr>
        <p:spPr>
          <a:xfrm>
            <a:off x="3657600" y="2057400"/>
            <a:ext cx="164592" cy="16459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Oval 153"/>
          <p:cNvSpPr>
            <a:spLocks noChangeAspect="1"/>
          </p:cNvSpPr>
          <p:nvPr/>
        </p:nvSpPr>
        <p:spPr>
          <a:xfrm>
            <a:off x="3505200" y="2286000"/>
            <a:ext cx="164592" cy="16459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Oval 154"/>
          <p:cNvSpPr>
            <a:spLocks noChangeAspect="1"/>
          </p:cNvSpPr>
          <p:nvPr/>
        </p:nvSpPr>
        <p:spPr>
          <a:xfrm>
            <a:off x="3429000" y="2209800"/>
            <a:ext cx="164592" cy="16459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Oval 155"/>
          <p:cNvSpPr>
            <a:spLocks noChangeAspect="1"/>
          </p:cNvSpPr>
          <p:nvPr/>
        </p:nvSpPr>
        <p:spPr>
          <a:xfrm>
            <a:off x="4114800" y="2438400"/>
            <a:ext cx="164592" cy="16459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Oval 156"/>
          <p:cNvSpPr>
            <a:spLocks noChangeAspect="1"/>
          </p:cNvSpPr>
          <p:nvPr/>
        </p:nvSpPr>
        <p:spPr>
          <a:xfrm>
            <a:off x="4724400" y="2209800"/>
            <a:ext cx="164592" cy="16459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Oval 157"/>
          <p:cNvSpPr>
            <a:spLocks noChangeAspect="1"/>
          </p:cNvSpPr>
          <p:nvPr/>
        </p:nvSpPr>
        <p:spPr>
          <a:xfrm>
            <a:off x="3886200" y="2362200"/>
            <a:ext cx="164592" cy="16459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Oval 158"/>
          <p:cNvSpPr>
            <a:spLocks noChangeAspect="1"/>
          </p:cNvSpPr>
          <p:nvPr/>
        </p:nvSpPr>
        <p:spPr>
          <a:xfrm>
            <a:off x="3810000" y="2286000"/>
            <a:ext cx="164592" cy="16459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Oval 159"/>
          <p:cNvSpPr>
            <a:spLocks noChangeAspect="1"/>
          </p:cNvSpPr>
          <p:nvPr/>
        </p:nvSpPr>
        <p:spPr>
          <a:xfrm>
            <a:off x="3657600" y="2514600"/>
            <a:ext cx="164592" cy="16459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Oval 160"/>
          <p:cNvSpPr>
            <a:spLocks noChangeAspect="1"/>
          </p:cNvSpPr>
          <p:nvPr/>
        </p:nvSpPr>
        <p:spPr>
          <a:xfrm>
            <a:off x="3429000" y="2590800"/>
            <a:ext cx="164592" cy="16459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Oval 161"/>
          <p:cNvSpPr>
            <a:spLocks noChangeAspect="1"/>
          </p:cNvSpPr>
          <p:nvPr/>
        </p:nvSpPr>
        <p:spPr>
          <a:xfrm>
            <a:off x="3429000" y="2514600"/>
            <a:ext cx="164592" cy="16459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Oval 162"/>
          <p:cNvSpPr>
            <a:spLocks noChangeAspect="1"/>
          </p:cNvSpPr>
          <p:nvPr/>
        </p:nvSpPr>
        <p:spPr>
          <a:xfrm>
            <a:off x="3352800" y="2438400"/>
            <a:ext cx="164592" cy="16459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Oval 163"/>
          <p:cNvSpPr>
            <a:spLocks noChangeAspect="1"/>
          </p:cNvSpPr>
          <p:nvPr/>
        </p:nvSpPr>
        <p:spPr>
          <a:xfrm>
            <a:off x="2971800" y="2286000"/>
            <a:ext cx="164592" cy="16459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Oval 164"/>
          <p:cNvSpPr>
            <a:spLocks noChangeAspect="1"/>
          </p:cNvSpPr>
          <p:nvPr/>
        </p:nvSpPr>
        <p:spPr>
          <a:xfrm>
            <a:off x="3048000" y="2362200"/>
            <a:ext cx="164592" cy="16459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Oval 165"/>
          <p:cNvSpPr>
            <a:spLocks noChangeAspect="1"/>
          </p:cNvSpPr>
          <p:nvPr/>
        </p:nvSpPr>
        <p:spPr>
          <a:xfrm>
            <a:off x="3048000" y="2438400"/>
            <a:ext cx="164592" cy="16459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Oval 166"/>
          <p:cNvSpPr>
            <a:spLocks noChangeAspect="1"/>
          </p:cNvSpPr>
          <p:nvPr/>
        </p:nvSpPr>
        <p:spPr>
          <a:xfrm>
            <a:off x="3124200" y="2514600"/>
            <a:ext cx="164592" cy="16459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Oval 167"/>
          <p:cNvSpPr>
            <a:spLocks noChangeAspect="1"/>
          </p:cNvSpPr>
          <p:nvPr/>
        </p:nvSpPr>
        <p:spPr>
          <a:xfrm>
            <a:off x="3200400" y="2590800"/>
            <a:ext cx="164592" cy="16459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Oval 168"/>
          <p:cNvSpPr>
            <a:spLocks noChangeAspect="1"/>
          </p:cNvSpPr>
          <p:nvPr/>
        </p:nvSpPr>
        <p:spPr>
          <a:xfrm>
            <a:off x="3276600" y="2286000"/>
            <a:ext cx="164592" cy="16459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Oval 169"/>
          <p:cNvSpPr>
            <a:spLocks noChangeAspect="1"/>
          </p:cNvSpPr>
          <p:nvPr/>
        </p:nvSpPr>
        <p:spPr>
          <a:xfrm>
            <a:off x="3200400" y="2209800"/>
            <a:ext cx="164592" cy="16459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Oval 170"/>
          <p:cNvSpPr>
            <a:spLocks noChangeAspect="1"/>
          </p:cNvSpPr>
          <p:nvPr/>
        </p:nvSpPr>
        <p:spPr>
          <a:xfrm>
            <a:off x="3352800" y="2362200"/>
            <a:ext cx="164592" cy="16459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Oval 171"/>
          <p:cNvSpPr>
            <a:spLocks noChangeAspect="1"/>
          </p:cNvSpPr>
          <p:nvPr/>
        </p:nvSpPr>
        <p:spPr>
          <a:xfrm>
            <a:off x="4267200" y="2057400"/>
            <a:ext cx="164592" cy="16459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Oval 172"/>
          <p:cNvSpPr>
            <a:spLocks noChangeAspect="1"/>
          </p:cNvSpPr>
          <p:nvPr/>
        </p:nvSpPr>
        <p:spPr>
          <a:xfrm>
            <a:off x="4191000" y="2209800"/>
            <a:ext cx="164592" cy="16459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 name="Oval 173"/>
          <p:cNvSpPr>
            <a:spLocks noChangeAspect="1"/>
          </p:cNvSpPr>
          <p:nvPr/>
        </p:nvSpPr>
        <p:spPr>
          <a:xfrm>
            <a:off x="4495800" y="2286000"/>
            <a:ext cx="164592" cy="16459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Oval 174"/>
          <p:cNvSpPr>
            <a:spLocks noChangeAspect="1"/>
          </p:cNvSpPr>
          <p:nvPr/>
        </p:nvSpPr>
        <p:spPr>
          <a:xfrm>
            <a:off x="4572000" y="2362200"/>
            <a:ext cx="164592" cy="16459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Oval 175"/>
          <p:cNvSpPr>
            <a:spLocks noChangeAspect="1"/>
          </p:cNvSpPr>
          <p:nvPr/>
        </p:nvSpPr>
        <p:spPr>
          <a:xfrm>
            <a:off x="4343400" y="2286000"/>
            <a:ext cx="164592" cy="16459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Oval 176"/>
          <p:cNvSpPr>
            <a:spLocks noChangeAspect="1"/>
          </p:cNvSpPr>
          <p:nvPr/>
        </p:nvSpPr>
        <p:spPr>
          <a:xfrm>
            <a:off x="4407408" y="2121408"/>
            <a:ext cx="164592" cy="16459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 name="Rectangle 177"/>
          <p:cNvSpPr/>
          <p:nvPr/>
        </p:nvSpPr>
        <p:spPr>
          <a:xfrm>
            <a:off x="2438400" y="1295400"/>
            <a:ext cx="146304" cy="146304"/>
          </a:xfrm>
          <a:prstGeom prst="rect">
            <a:avLst/>
          </a:prstGeom>
          <a:noFill/>
          <a:ln w="12700">
            <a:solidFill>
              <a:srgbClr val="25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Rectangle 178"/>
          <p:cNvSpPr/>
          <p:nvPr/>
        </p:nvSpPr>
        <p:spPr>
          <a:xfrm>
            <a:off x="1828800" y="1066800"/>
            <a:ext cx="146304" cy="146304"/>
          </a:xfrm>
          <a:prstGeom prst="rect">
            <a:avLst/>
          </a:prstGeom>
          <a:noFill/>
          <a:ln w="12700">
            <a:solidFill>
              <a:srgbClr val="25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Rectangle 179"/>
          <p:cNvSpPr>
            <a:spLocks/>
          </p:cNvSpPr>
          <p:nvPr/>
        </p:nvSpPr>
        <p:spPr>
          <a:xfrm>
            <a:off x="1524000" y="1676400"/>
            <a:ext cx="146304" cy="146304"/>
          </a:xfrm>
          <a:prstGeom prst="rect">
            <a:avLst/>
          </a:prstGeom>
          <a:noFill/>
          <a:ln w="12700">
            <a:solidFill>
              <a:srgbClr val="25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Rectangle 180"/>
          <p:cNvSpPr/>
          <p:nvPr/>
        </p:nvSpPr>
        <p:spPr>
          <a:xfrm>
            <a:off x="4419600" y="1447800"/>
            <a:ext cx="146304" cy="146304"/>
          </a:xfrm>
          <a:prstGeom prst="rect">
            <a:avLst/>
          </a:prstGeom>
          <a:noFill/>
          <a:ln w="12700">
            <a:solidFill>
              <a:srgbClr val="25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 name="Rectangle 181"/>
          <p:cNvSpPr/>
          <p:nvPr/>
        </p:nvSpPr>
        <p:spPr>
          <a:xfrm>
            <a:off x="1828800" y="1524000"/>
            <a:ext cx="146304" cy="146304"/>
          </a:xfrm>
          <a:prstGeom prst="rect">
            <a:avLst/>
          </a:prstGeom>
          <a:noFill/>
          <a:ln w="12700">
            <a:solidFill>
              <a:srgbClr val="25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Rectangle 182"/>
          <p:cNvSpPr/>
          <p:nvPr/>
        </p:nvSpPr>
        <p:spPr>
          <a:xfrm>
            <a:off x="2057400" y="1143000"/>
            <a:ext cx="146304" cy="146304"/>
          </a:xfrm>
          <a:prstGeom prst="rect">
            <a:avLst/>
          </a:prstGeom>
          <a:noFill/>
          <a:ln w="12700">
            <a:solidFill>
              <a:srgbClr val="25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Rectangle 183"/>
          <p:cNvSpPr/>
          <p:nvPr/>
        </p:nvSpPr>
        <p:spPr>
          <a:xfrm>
            <a:off x="1981200" y="1219200"/>
            <a:ext cx="146304" cy="146304"/>
          </a:xfrm>
          <a:prstGeom prst="rect">
            <a:avLst/>
          </a:prstGeom>
          <a:noFill/>
          <a:ln w="12700">
            <a:solidFill>
              <a:srgbClr val="25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Rectangle 184"/>
          <p:cNvSpPr/>
          <p:nvPr/>
        </p:nvSpPr>
        <p:spPr>
          <a:xfrm>
            <a:off x="3124200" y="1447800"/>
            <a:ext cx="146304" cy="146304"/>
          </a:xfrm>
          <a:prstGeom prst="rect">
            <a:avLst/>
          </a:prstGeom>
          <a:noFill/>
          <a:ln w="12700">
            <a:solidFill>
              <a:srgbClr val="25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 name="Rectangle 185"/>
          <p:cNvSpPr/>
          <p:nvPr/>
        </p:nvSpPr>
        <p:spPr>
          <a:xfrm>
            <a:off x="4419600" y="1600200"/>
            <a:ext cx="146304" cy="146304"/>
          </a:xfrm>
          <a:prstGeom prst="rect">
            <a:avLst/>
          </a:prstGeom>
          <a:noFill/>
          <a:ln w="12700">
            <a:solidFill>
              <a:srgbClr val="25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Rectangle 186"/>
          <p:cNvSpPr/>
          <p:nvPr/>
        </p:nvSpPr>
        <p:spPr>
          <a:xfrm>
            <a:off x="4343400" y="1600200"/>
            <a:ext cx="146304" cy="146304"/>
          </a:xfrm>
          <a:prstGeom prst="rect">
            <a:avLst/>
          </a:prstGeom>
          <a:noFill/>
          <a:ln w="12700">
            <a:solidFill>
              <a:srgbClr val="25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Rectangle 187"/>
          <p:cNvSpPr/>
          <p:nvPr/>
        </p:nvSpPr>
        <p:spPr>
          <a:xfrm>
            <a:off x="2362200" y="1219200"/>
            <a:ext cx="146304" cy="146304"/>
          </a:xfrm>
          <a:prstGeom prst="rect">
            <a:avLst/>
          </a:prstGeom>
          <a:noFill/>
          <a:ln w="12700">
            <a:solidFill>
              <a:srgbClr val="25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Rectangle 188"/>
          <p:cNvSpPr/>
          <p:nvPr/>
        </p:nvSpPr>
        <p:spPr>
          <a:xfrm>
            <a:off x="1981200" y="1066800"/>
            <a:ext cx="146304" cy="146304"/>
          </a:xfrm>
          <a:prstGeom prst="rect">
            <a:avLst/>
          </a:prstGeom>
          <a:noFill/>
          <a:ln w="12700">
            <a:solidFill>
              <a:srgbClr val="25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Rectangle 189"/>
          <p:cNvSpPr/>
          <p:nvPr/>
        </p:nvSpPr>
        <p:spPr>
          <a:xfrm>
            <a:off x="3657600" y="1447800"/>
            <a:ext cx="146304" cy="146304"/>
          </a:xfrm>
          <a:prstGeom prst="rect">
            <a:avLst/>
          </a:prstGeom>
          <a:noFill/>
          <a:ln w="12700">
            <a:solidFill>
              <a:srgbClr val="25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 name="Rectangle 190"/>
          <p:cNvSpPr/>
          <p:nvPr/>
        </p:nvSpPr>
        <p:spPr>
          <a:xfrm>
            <a:off x="3962400" y="1524000"/>
            <a:ext cx="146304" cy="146304"/>
          </a:xfrm>
          <a:prstGeom prst="rect">
            <a:avLst/>
          </a:prstGeom>
          <a:noFill/>
          <a:ln w="12700">
            <a:solidFill>
              <a:srgbClr val="25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Rectangle 191"/>
          <p:cNvSpPr/>
          <p:nvPr/>
        </p:nvSpPr>
        <p:spPr>
          <a:xfrm>
            <a:off x="4267200" y="1295400"/>
            <a:ext cx="146304" cy="146304"/>
          </a:xfrm>
          <a:prstGeom prst="rect">
            <a:avLst/>
          </a:prstGeom>
          <a:noFill/>
          <a:ln w="12700">
            <a:solidFill>
              <a:srgbClr val="25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Rectangle 192"/>
          <p:cNvSpPr/>
          <p:nvPr/>
        </p:nvSpPr>
        <p:spPr>
          <a:xfrm>
            <a:off x="3810000" y="1524000"/>
            <a:ext cx="146304" cy="146304"/>
          </a:xfrm>
          <a:prstGeom prst="rect">
            <a:avLst/>
          </a:prstGeom>
          <a:noFill/>
          <a:ln w="12700">
            <a:solidFill>
              <a:srgbClr val="25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Rectangle 193"/>
          <p:cNvSpPr/>
          <p:nvPr/>
        </p:nvSpPr>
        <p:spPr>
          <a:xfrm>
            <a:off x="4038600" y="1600200"/>
            <a:ext cx="146304" cy="146304"/>
          </a:xfrm>
          <a:prstGeom prst="rect">
            <a:avLst/>
          </a:prstGeom>
          <a:noFill/>
          <a:ln w="12700">
            <a:solidFill>
              <a:srgbClr val="25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Rectangle 194"/>
          <p:cNvSpPr/>
          <p:nvPr/>
        </p:nvSpPr>
        <p:spPr>
          <a:xfrm>
            <a:off x="3352800" y="1524000"/>
            <a:ext cx="146304" cy="146304"/>
          </a:xfrm>
          <a:prstGeom prst="rect">
            <a:avLst/>
          </a:prstGeom>
          <a:noFill/>
          <a:ln w="12700">
            <a:solidFill>
              <a:srgbClr val="25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 name="Rectangle 195"/>
          <p:cNvSpPr/>
          <p:nvPr/>
        </p:nvSpPr>
        <p:spPr>
          <a:xfrm>
            <a:off x="1524000" y="1524000"/>
            <a:ext cx="146304" cy="146304"/>
          </a:xfrm>
          <a:prstGeom prst="rect">
            <a:avLst/>
          </a:prstGeom>
          <a:noFill/>
          <a:ln w="12700">
            <a:solidFill>
              <a:srgbClr val="25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Rectangle 196"/>
          <p:cNvSpPr/>
          <p:nvPr/>
        </p:nvSpPr>
        <p:spPr>
          <a:xfrm>
            <a:off x="1981200" y="1600200"/>
            <a:ext cx="146304" cy="146304"/>
          </a:xfrm>
          <a:prstGeom prst="rect">
            <a:avLst/>
          </a:prstGeom>
          <a:noFill/>
          <a:ln w="12700">
            <a:solidFill>
              <a:srgbClr val="25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 name="Rectangle 197"/>
          <p:cNvSpPr/>
          <p:nvPr/>
        </p:nvSpPr>
        <p:spPr>
          <a:xfrm>
            <a:off x="3810000" y="1447800"/>
            <a:ext cx="146304" cy="146304"/>
          </a:xfrm>
          <a:prstGeom prst="rect">
            <a:avLst/>
          </a:prstGeom>
          <a:noFill/>
          <a:ln w="12700">
            <a:solidFill>
              <a:srgbClr val="25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 name="Rectangle 198"/>
          <p:cNvSpPr/>
          <p:nvPr/>
        </p:nvSpPr>
        <p:spPr>
          <a:xfrm>
            <a:off x="2819400" y="1219200"/>
            <a:ext cx="146304" cy="146304"/>
          </a:xfrm>
          <a:prstGeom prst="rect">
            <a:avLst/>
          </a:prstGeom>
          <a:noFill/>
          <a:ln w="12700">
            <a:solidFill>
              <a:srgbClr val="25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 name="Rectangle 199"/>
          <p:cNvSpPr/>
          <p:nvPr/>
        </p:nvSpPr>
        <p:spPr>
          <a:xfrm>
            <a:off x="3048000" y="1676400"/>
            <a:ext cx="146304" cy="146304"/>
          </a:xfrm>
          <a:prstGeom prst="rect">
            <a:avLst/>
          </a:prstGeom>
          <a:noFill/>
          <a:ln w="12700">
            <a:solidFill>
              <a:srgbClr val="25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 name="Rectangle 200"/>
          <p:cNvSpPr/>
          <p:nvPr/>
        </p:nvSpPr>
        <p:spPr>
          <a:xfrm>
            <a:off x="1447800" y="1752600"/>
            <a:ext cx="146304" cy="146304"/>
          </a:xfrm>
          <a:prstGeom prst="rect">
            <a:avLst/>
          </a:prstGeom>
          <a:noFill/>
          <a:ln w="12700">
            <a:solidFill>
              <a:srgbClr val="25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 name="Rectangle 201"/>
          <p:cNvSpPr/>
          <p:nvPr/>
        </p:nvSpPr>
        <p:spPr>
          <a:xfrm>
            <a:off x="1752600" y="1600200"/>
            <a:ext cx="146304" cy="146304"/>
          </a:xfrm>
          <a:prstGeom prst="rect">
            <a:avLst/>
          </a:prstGeom>
          <a:noFill/>
          <a:ln w="12700">
            <a:solidFill>
              <a:srgbClr val="25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Rectangle 202"/>
          <p:cNvSpPr/>
          <p:nvPr/>
        </p:nvSpPr>
        <p:spPr>
          <a:xfrm>
            <a:off x="3429000" y="1676400"/>
            <a:ext cx="146304" cy="146304"/>
          </a:xfrm>
          <a:prstGeom prst="rect">
            <a:avLst/>
          </a:prstGeom>
          <a:noFill/>
          <a:ln w="12700">
            <a:solidFill>
              <a:srgbClr val="25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 name="Rectangle 203"/>
          <p:cNvSpPr/>
          <p:nvPr/>
        </p:nvSpPr>
        <p:spPr>
          <a:xfrm>
            <a:off x="3657600" y="1600200"/>
            <a:ext cx="146304" cy="146304"/>
          </a:xfrm>
          <a:prstGeom prst="rect">
            <a:avLst/>
          </a:prstGeom>
          <a:noFill/>
          <a:ln w="12700">
            <a:solidFill>
              <a:srgbClr val="25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 name="Rectangle 204"/>
          <p:cNvSpPr/>
          <p:nvPr/>
        </p:nvSpPr>
        <p:spPr>
          <a:xfrm>
            <a:off x="3048000" y="1447800"/>
            <a:ext cx="146304" cy="146304"/>
          </a:xfrm>
          <a:prstGeom prst="rect">
            <a:avLst/>
          </a:prstGeom>
          <a:noFill/>
          <a:ln w="12700">
            <a:solidFill>
              <a:srgbClr val="25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 name="Rectangle 205"/>
          <p:cNvSpPr/>
          <p:nvPr/>
        </p:nvSpPr>
        <p:spPr>
          <a:xfrm>
            <a:off x="2362200" y="1524000"/>
            <a:ext cx="146304" cy="146304"/>
          </a:xfrm>
          <a:prstGeom prst="rect">
            <a:avLst/>
          </a:prstGeom>
          <a:noFill/>
          <a:ln w="12700">
            <a:solidFill>
              <a:srgbClr val="25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 name="Rectangle 206"/>
          <p:cNvSpPr/>
          <p:nvPr/>
        </p:nvSpPr>
        <p:spPr>
          <a:xfrm>
            <a:off x="1447800" y="2057400"/>
            <a:ext cx="146304" cy="146304"/>
          </a:xfrm>
          <a:prstGeom prst="rect">
            <a:avLst/>
          </a:prstGeom>
          <a:noFill/>
          <a:ln w="12700">
            <a:solidFill>
              <a:srgbClr val="25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 name="Rectangle 207"/>
          <p:cNvSpPr/>
          <p:nvPr/>
        </p:nvSpPr>
        <p:spPr>
          <a:xfrm>
            <a:off x="2057400" y="1530096"/>
            <a:ext cx="146304" cy="146304"/>
          </a:xfrm>
          <a:prstGeom prst="rect">
            <a:avLst/>
          </a:prstGeom>
          <a:noFill/>
          <a:ln w="12700">
            <a:solidFill>
              <a:srgbClr val="25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 name="Rectangle 208"/>
          <p:cNvSpPr/>
          <p:nvPr/>
        </p:nvSpPr>
        <p:spPr>
          <a:xfrm>
            <a:off x="2362200" y="1676400"/>
            <a:ext cx="146304" cy="146304"/>
          </a:xfrm>
          <a:prstGeom prst="rect">
            <a:avLst/>
          </a:prstGeom>
          <a:noFill/>
          <a:ln w="12700">
            <a:solidFill>
              <a:srgbClr val="25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 name="Rectangle 209"/>
          <p:cNvSpPr/>
          <p:nvPr/>
        </p:nvSpPr>
        <p:spPr>
          <a:xfrm>
            <a:off x="2895600" y="1828800"/>
            <a:ext cx="146304" cy="146304"/>
          </a:xfrm>
          <a:prstGeom prst="rect">
            <a:avLst/>
          </a:prstGeom>
          <a:noFill/>
          <a:ln w="12700">
            <a:solidFill>
              <a:srgbClr val="25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 name="Rectangle 210"/>
          <p:cNvSpPr/>
          <p:nvPr/>
        </p:nvSpPr>
        <p:spPr>
          <a:xfrm>
            <a:off x="2209800" y="1524000"/>
            <a:ext cx="146304" cy="146304"/>
          </a:xfrm>
          <a:prstGeom prst="rect">
            <a:avLst/>
          </a:prstGeom>
          <a:noFill/>
          <a:ln w="12700">
            <a:solidFill>
              <a:srgbClr val="25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 name="Rectangle 211"/>
          <p:cNvSpPr/>
          <p:nvPr/>
        </p:nvSpPr>
        <p:spPr>
          <a:xfrm>
            <a:off x="2209800" y="1905000"/>
            <a:ext cx="146304" cy="146304"/>
          </a:xfrm>
          <a:prstGeom prst="rect">
            <a:avLst/>
          </a:prstGeom>
          <a:noFill/>
          <a:ln w="12700">
            <a:solidFill>
              <a:srgbClr val="25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 name="Rectangle 212"/>
          <p:cNvSpPr/>
          <p:nvPr/>
        </p:nvSpPr>
        <p:spPr>
          <a:xfrm>
            <a:off x="2743200" y="1524000"/>
            <a:ext cx="146304" cy="146304"/>
          </a:xfrm>
          <a:prstGeom prst="rect">
            <a:avLst/>
          </a:prstGeom>
          <a:noFill/>
          <a:ln w="12700">
            <a:solidFill>
              <a:srgbClr val="25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 name="Rectangle 213"/>
          <p:cNvSpPr/>
          <p:nvPr/>
        </p:nvSpPr>
        <p:spPr>
          <a:xfrm>
            <a:off x="1905000" y="1752600"/>
            <a:ext cx="146304" cy="146304"/>
          </a:xfrm>
          <a:prstGeom prst="rect">
            <a:avLst/>
          </a:prstGeom>
          <a:noFill/>
          <a:ln w="12700">
            <a:solidFill>
              <a:srgbClr val="25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 name="Rectangle 214"/>
          <p:cNvSpPr/>
          <p:nvPr/>
        </p:nvSpPr>
        <p:spPr>
          <a:xfrm>
            <a:off x="2667000" y="1676400"/>
            <a:ext cx="146304" cy="146304"/>
          </a:xfrm>
          <a:prstGeom prst="rect">
            <a:avLst/>
          </a:prstGeom>
          <a:noFill/>
          <a:ln w="12700">
            <a:solidFill>
              <a:srgbClr val="25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6" name="Rectangle 215"/>
          <p:cNvSpPr/>
          <p:nvPr/>
        </p:nvSpPr>
        <p:spPr>
          <a:xfrm>
            <a:off x="2743200" y="1828800"/>
            <a:ext cx="146304" cy="146304"/>
          </a:xfrm>
          <a:prstGeom prst="rect">
            <a:avLst/>
          </a:prstGeom>
          <a:noFill/>
          <a:ln w="12700">
            <a:solidFill>
              <a:srgbClr val="25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7" name="Rectangle 216"/>
          <p:cNvSpPr/>
          <p:nvPr/>
        </p:nvSpPr>
        <p:spPr>
          <a:xfrm>
            <a:off x="2438400" y="1828800"/>
            <a:ext cx="146304" cy="146304"/>
          </a:xfrm>
          <a:prstGeom prst="rect">
            <a:avLst/>
          </a:prstGeom>
          <a:noFill/>
          <a:ln w="12700">
            <a:solidFill>
              <a:srgbClr val="25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8" name="Rectangle 217"/>
          <p:cNvSpPr/>
          <p:nvPr/>
        </p:nvSpPr>
        <p:spPr>
          <a:xfrm>
            <a:off x="2895600" y="1524000"/>
            <a:ext cx="146304" cy="146304"/>
          </a:xfrm>
          <a:prstGeom prst="rect">
            <a:avLst/>
          </a:prstGeom>
          <a:noFill/>
          <a:ln w="12700">
            <a:solidFill>
              <a:srgbClr val="25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9" name="Rectangle 218"/>
          <p:cNvSpPr/>
          <p:nvPr/>
        </p:nvSpPr>
        <p:spPr>
          <a:xfrm>
            <a:off x="2514600" y="1524000"/>
            <a:ext cx="146304" cy="146304"/>
          </a:xfrm>
          <a:prstGeom prst="rect">
            <a:avLst/>
          </a:prstGeom>
          <a:noFill/>
          <a:ln w="12700">
            <a:solidFill>
              <a:srgbClr val="25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0" name="Rectangle 219"/>
          <p:cNvSpPr/>
          <p:nvPr/>
        </p:nvSpPr>
        <p:spPr>
          <a:xfrm>
            <a:off x="2590800" y="1447800"/>
            <a:ext cx="146304" cy="146304"/>
          </a:xfrm>
          <a:prstGeom prst="rect">
            <a:avLst/>
          </a:prstGeom>
          <a:noFill/>
          <a:ln w="12700">
            <a:solidFill>
              <a:srgbClr val="25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1" name="Rectangle 220"/>
          <p:cNvSpPr/>
          <p:nvPr/>
        </p:nvSpPr>
        <p:spPr>
          <a:xfrm>
            <a:off x="3124200" y="1752600"/>
            <a:ext cx="146304" cy="146304"/>
          </a:xfrm>
          <a:prstGeom prst="rect">
            <a:avLst/>
          </a:prstGeom>
          <a:noFill/>
          <a:ln w="12700">
            <a:solidFill>
              <a:srgbClr val="25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2" name="Rectangle 221"/>
          <p:cNvSpPr/>
          <p:nvPr/>
        </p:nvSpPr>
        <p:spPr>
          <a:xfrm>
            <a:off x="2590800" y="1828800"/>
            <a:ext cx="146304" cy="146304"/>
          </a:xfrm>
          <a:prstGeom prst="rect">
            <a:avLst/>
          </a:prstGeom>
          <a:noFill/>
          <a:ln w="12700">
            <a:solidFill>
              <a:srgbClr val="25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 name="Rectangle 222"/>
          <p:cNvSpPr/>
          <p:nvPr/>
        </p:nvSpPr>
        <p:spPr>
          <a:xfrm>
            <a:off x="2286000" y="1066800"/>
            <a:ext cx="146304" cy="146304"/>
          </a:xfrm>
          <a:prstGeom prst="rect">
            <a:avLst/>
          </a:prstGeom>
          <a:noFill/>
          <a:ln w="12700">
            <a:solidFill>
              <a:srgbClr val="25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4" name="Rectangle 223"/>
          <p:cNvSpPr/>
          <p:nvPr/>
        </p:nvSpPr>
        <p:spPr>
          <a:xfrm>
            <a:off x="1676400" y="1066800"/>
            <a:ext cx="146304" cy="146304"/>
          </a:xfrm>
          <a:prstGeom prst="rect">
            <a:avLst/>
          </a:prstGeom>
          <a:noFill/>
          <a:ln w="12700">
            <a:solidFill>
              <a:srgbClr val="25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5" name="Rectangle 224"/>
          <p:cNvSpPr/>
          <p:nvPr/>
        </p:nvSpPr>
        <p:spPr>
          <a:xfrm>
            <a:off x="2133600" y="1066800"/>
            <a:ext cx="146304" cy="146304"/>
          </a:xfrm>
          <a:prstGeom prst="rect">
            <a:avLst/>
          </a:prstGeom>
          <a:noFill/>
          <a:ln w="12700">
            <a:solidFill>
              <a:srgbClr val="25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 name="Rectangle 225"/>
          <p:cNvSpPr/>
          <p:nvPr/>
        </p:nvSpPr>
        <p:spPr>
          <a:xfrm>
            <a:off x="1524000" y="1066800"/>
            <a:ext cx="146304" cy="146304"/>
          </a:xfrm>
          <a:prstGeom prst="rect">
            <a:avLst/>
          </a:prstGeom>
          <a:noFill/>
          <a:ln w="12700">
            <a:solidFill>
              <a:srgbClr val="25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 name="Rectangle 226"/>
          <p:cNvSpPr/>
          <p:nvPr/>
        </p:nvSpPr>
        <p:spPr>
          <a:xfrm>
            <a:off x="2209800" y="1143000"/>
            <a:ext cx="146304" cy="146304"/>
          </a:xfrm>
          <a:prstGeom prst="rect">
            <a:avLst/>
          </a:prstGeom>
          <a:noFill/>
          <a:ln w="12700">
            <a:solidFill>
              <a:srgbClr val="25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8" name="Rectangle 227"/>
          <p:cNvSpPr/>
          <p:nvPr/>
        </p:nvSpPr>
        <p:spPr>
          <a:xfrm>
            <a:off x="1828800" y="1143000"/>
            <a:ext cx="146304" cy="146304"/>
          </a:xfrm>
          <a:prstGeom prst="rect">
            <a:avLst/>
          </a:prstGeom>
          <a:noFill/>
          <a:ln w="12700">
            <a:solidFill>
              <a:srgbClr val="25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9" name="Rectangle 228"/>
          <p:cNvSpPr/>
          <p:nvPr/>
        </p:nvSpPr>
        <p:spPr>
          <a:xfrm>
            <a:off x="3276600" y="1752600"/>
            <a:ext cx="146304" cy="146304"/>
          </a:xfrm>
          <a:prstGeom prst="rect">
            <a:avLst/>
          </a:prstGeom>
          <a:noFill/>
          <a:ln w="12700">
            <a:solidFill>
              <a:srgbClr val="25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0" name="Rectangle 229"/>
          <p:cNvSpPr/>
          <p:nvPr/>
        </p:nvSpPr>
        <p:spPr>
          <a:xfrm>
            <a:off x="2438400" y="1143000"/>
            <a:ext cx="146304" cy="146304"/>
          </a:xfrm>
          <a:prstGeom prst="rect">
            <a:avLst/>
          </a:prstGeom>
          <a:noFill/>
          <a:ln w="12700">
            <a:solidFill>
              <a:srgbClr val="25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1" name="Rectangle 230"/>
          <p:cNvSpPr/>
          <p:nvPr/>
        </p:nvSpPr>
        <p:spPr>
          <a:xfrm>
            <a:off x="4419600" y="1143000"/>
            <a:ext cx="146304" cy="146304"/>
          </a:xfrm>
          <a:prstGeom prst="rect">
            <a:avLst/>
          </a:prstGeom>
          <a:noFill/>
          <a:ln w="12700">
            <a:solidFill>
              <a:srgbClr val="25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2" name="Rectangle 231"/>
          <p:cNvSpPr/>
          <p:nvPr/>
        </p:nvSpPr>
        <p:spPr>
          <a:xfrm>
            <a:off x="2590800" y="1066800"/>
            <a:ext cx="146304" cy="146304"/>
          </a:xfrm>
          <a:prstGeom prst="rect">
            <a:avLst/>
          </a:prstGeom>
          <a:noFill/>
          <a:ln w="12700">
            <a:solidFill>
              <a:srgbClr val="25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 name="Rectangle 232"/>
          <p:cNvSpPr/>
          <p:nvPr/>
        </p:nvSpPr>
        <p:spPr>
          <a:xfrm>
            <a:off x="4114800" y="1066800"/>
            <a:ext cx="146304" cy="146304"/>
          </a:xfrm>
          <a:prstGeom prst="rect">
            <a:avLst/>
          </a:prstGeom>
          <a:noFill/>
          <a:ln w="12700">
            <a:solidFill>
              <a:srgbClr val="25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4" name="Rectangle 233"/>
          <p:cNvSpPr/>
          <p:nvPr/>
        </p:nvSpPr>
        <p:spPr>
          <a:xfrm>
            <a:off x="2438400" y="1066800"/>
            <a:ext cx="146304" cy="146304"/>
          </a:xfrm>
          <a:prstGeom prst="rect">
            <a:avLst/>
          </a:prstGeom>
          <a:noFill/>
          <a:ln w="12700">
            <a:solidFill>
              <a:srgbClr val="25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 name="Rectangle 234"/>
          <p:cNvSpPr/>
          <p:nvPr/>
        </p:nvSpPr>
        <p:spPr>
          <a:xfrm>
            <a:off x="3886200" y="1371600"/>
            <a:ext cx="146304" cy="146304"/>
          </a:xfrm>
          <a:prstGeom prst="rect">
            <a:avLst/>
          </a:prstGeom>
          <a:noFill/>
          <a:ln w="12700">
            <a:solidFill>
              <a:srgbClr val="25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 name="Rectangle 235"/>
          <p:cNvSpPr/>
          <p:nvPr/>
        </p:nvSpPr>
        <p:spPr>
          <a:xfrm>
            <a:off x="2667000" y="1219200"/>
            <a:ext cx="146304" cy="146304"/>
          </a:xfrm>
          <a:prstGeom prst="rect">
            <a:avLst/>
          </a:prstGeom>
          <a:noFill/>
          <a:ln w="12700">
            <a:solidFill>
              <a:srgbClr val="25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7" name="Rectangle 236"/>
          <p:cNvSpPr/>
          <p:nvPr/>
        </p:nvSpPr>
        <p:spPr>
          <a:xfrm>
            <a:off x="2895600" y="1066800"/>
            <a:ext cx="146304" cy="146304"/>
          </a:xfrm>
          <a:prstGeom prst="rect">
            <a:avLst/>
          </a:prstGeom>
          <a:noFill/>
          <a:ln w="12700">
            <a:solidFill>
              <a:srgbClr val="25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8" name="Rectangle 237"/>
          <p:cNvSpPr/>
          <p:nvPr/>
        </p:nvSpPr>
        <p:spPr>
          <a:xfrm>
            <a:off x="2743200" y="1066800"/>
            <a:ext cx="146304" cy="146304"/>
          </a:xfrm>
          <a:prstGeom prst="rect">
            <a:avLst/>
          </a:prstGeom>
          <a:noFill/>
          <a:ln w="12700">
            <a:solidFill>
              <a:srgbClr val="25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9" name="Rectangle 238"/>
          <p:cNvSpPr/>
          <p:nvPr/>
        </p:nvSpPr>
        <p:spPr>
          <a:xfrm>
            <a:off x="3505200" y="1447800"/>
            <a:ext cx="146304" cy="146304"/>
          </a:xfrm>
          <a:prstGeom prst="rect">
            <a:avLst/>
          </a:prstGeom>
          <a:noFill/>
          <a:ln w="12700">
            <a:solidFill>
              <a:srgbClr val="25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0" name="Rectangle 239"/>
          <p:cNvSpPr/>
          <p:nvPr/>
        </p:nvSpPr>
        <p:spPr>
          <a:xfrm>
            <a:off x="2514600" y="1219200"/>
            <a:ext cx="146304" cy="146304"/>
          </a:xfrm>
          <a:prstGeom prst="rect">
            <a:avLst/>
          </a:prstGeom>
          <a:noFill/>
          <a:ln w="12700">
            <a:solidFill>
              <a:srgbClr val="25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1" name="Rectangle 240"/>
          <p:cNvSpPr/>
          <p:nvPr/>
        </p:nvSpPr>
        <p:spPr>
          <a:xfrm>
            <a:off x="5181600" y="1295400"/>
            <a:ext cx="146304" cy="146304"/>
          </a:xfrm>
          <a:prstGeom prst="rect">
            <a:avLst/>
          </a:prstGeom>
          <a:noFill/>
          <a:ln w="12700">
            <a:solidFill>
              <a:srgbClr val="25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2" name="Rectangle 241"/>
          <p:cNvSpPr/>
          <p:nvPr/>
        </p:nvSpPr>
        <p:spPr>
          <a:xfrm>
            <a:off x="5943600" y="1295400"/>
            <a:ext cx="146304" cy="146304"/>
          </a:xfrm>
          <a:prstGeom prst="rect">
            <a:avLst/>
          </a:prstGeom>
          <a:noFill/>
          <a:ln w="12700">
            <a:solidFill>
              <a:srgbClr val="25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3" name="Rectangle 242"/>
          <p:cNvSpPr/>
          <p:nvPr/>
        </p:nvSpPr>
        <p:spPr>
          <a:xfrm>
            <a:off x="5181600" y="1219200"/>
            <a:ext cx="146304" cy="146304"/>
          </a:xfrm>
          <a:prstGeom prst="rect">
            <a:avLst/>
          </a:prstGeom>
          <a:noFill/>
          <a:ln w="12700">
            <a:solidFill>
              <a:srgbClr val="25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4" name="Rectangle 243"/>
          <p:cNvSpPr/>
          <p:nvPr/>
        </p:nvSpPr>
        <p:spPr>
          <a:xfrm>
            <a:off x="5105400" y="1371600"/>
            <a:ext cx="146304" cy="146304"/>
          </a:xfrm>
          <a:prstGeom prst="rect">
            <a:avLst/>
          </a:prstGeom>
          <a:noFill/>
          <a:ln w="12700">
            <a:solidFill>
              <a:srgbClr val="25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5" name="Rectangle 244"/>
          <p:cNvSpPr/>
          <p:nvPr/>
        </p:nvSpPr>
        <p:spPr>
          <a:xfrm>
            <a:off x="5029200" y="1295400"/>
            <a:ext cx="146304" cy="146304"/>
          </a:xfrm>
          <a:prstGeom prst="rect">
            <a:avLst/>
          </a:prstGeom>
          <a:noFill/>
          <a:ln w="12700">
            <a:solidFill>
              <a:srgbClr val="25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6" name="Rectangle 245"/>
          <p:cNvSpPr/>
          <p:nvPr/>
        </p:nvSpPr>
        <p:spPr>
          <a:xfrm>
            <a:off x="5029200" y="1219200"/>
            <a:ext cx="146304" cy="146304"/>
          </a:xfrm>
          <a:prstGeom prst="rect">
            <a:avLst/>
          </a:prstGeom>
          <a:noFill/>
          <a:ln w="12700">
            <a:solidFill>
              <a:srgbClr val="25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7" name="Rectangle 246"/>
          <p:cNvSpPr/>
          <p:nvPr/>
        </p:nvSpPr>
        <p:spPr>
          <a:xfrm>
            <a:off x="4953000" y="1295400"/>
            <a:ext cx="146304" cy="146304"/>
          </a:xfrm>
          <a:prstGeom prst="rect">
            <a:avLst/>
          </a:prstGeom>
          <a:noFill/>
          <a:ln w="12700">
            <a:solidFill>
              <a:srgbClr val="25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8" name="Rectangle 247"/>
          <p:cNvSpPr/>
          <p:nvPr/>
        </p:nvSpPr>
        <p:spPr>
          <a:xfrm>
            <a:off x="5410200" y="1066800"/>
            <a:ext cx="146304" cy="146304"/>
          </a:xfrm>
          <a:prstGeom prst="rect">
            <a:avLst/>
          </a:prstGeom>
          <a:noFill/>
          <a:ln w="12700">
            <a:solidFill>
              <a:srgbClr val="25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9" name="Rectangle 248"/>
          <p:cNvSpPr/>
          <p:nvPr/>
        </p:nvSpPr>
        <p:spPr>
          <a:xfrm>
            <a:off x="5105400" y="1524000"/>
            <a:ext cx="146304" cy="146304"/>
          </a:xfrm>
          <a:prstGeom prst="rect">
            <a:avLst/>
          </a:prstGeom>
          <a:noFill/>
          <a:ln w="12700">
            <a:solidFill>
              <a:srgbClr val="25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0" name="Rectangle 249"/>
          <p:cNvSpPr/>
          <p:nvPr/>
        </p:nvSpPr>
        <p:spPr>
          <a:xfrm>
            <a:off x="4953000" y="1371600"/>
            <a:ext cx="146304" cy="146304"/>
          </a:xfrm>
          <a:prstGeom prst="rect">
            <a:avLst/>
          </a:prstGeom>
          <a:noFill/>
          <a:ln w="12700">
            <a:solidFill>
              <a:srgbClr val="25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1" name="Rectangle 250"/>
          <p:cNvSpPr/>
          <p:nvPr/>
        </p:nvSpPr>
        <p:spPr>
          <a:xfrm>
            <a:off x="5105400" y="1676400"/>
            <a:ext cx="146304" cy="146304"/>
          </a:xfrm>
          <a:prstGeom prst="rect">
            <a:avLst/>
          </a:prstGeom>
          <a:noFill/>
          <a:ln w="12700">
            <a:solidFill>
              <a:srgbClr val="25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2" name="Rectangle 251"/>
          <p:cNvSpPr/>
          <p:nvPr/>
        </p:nvSpPr>
        <p:spPr>
          <a:xfrm>
            <a:off x="5410200" y="1219200"/>
            <a:ext cx="146304" cy="146304"/>
          </a:xfrm>
          <a:prstGeom prst="rect">
            <a:avLst/>
          </a:prstGeom>
          <a:noFill/>
          <a:ln w="12700">
            <a:solidFill>
              <a:srgbClr val="25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3" name="Rectangle 252"/>
          <p:cNvSpPr/>
          <p:nvPr/>
        </p:nvSpPr>
        <p:spPr>
          <a:xfrm>
            <a:off x="5181600" y="1371600"/>
            <a:ext cx="146304" cy="146304"/>
          </a:xfrm>
          <a:prstGeom prst="rect">
            <a:avLst/>
          </a:prstGeom>
          <a:noFill/>
          <a:ln w="12700">
            <a:solidFill>
              <a:srgbClr val="25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4" name="Rectangle 253"/>
          <p:cNvSpPr/>
          <p:nvPr/>
        </p:nvSpPr>
        <p:spPr>
          <a:xfrm>
            <a:off x="5181600" y="1600200"/>
            <a:ext cx="146304" cy="146304"/>
          </a:xfrm>
          <a:prstGeom prst="rect">
            <a:avLst/>
          </a:prstGeom>
          <a:noFill/>
          <a:ln w="12700">
            <a:solidFill>
              <a:srgbClr val="25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5" name="Rectangle 254"/>
          <p:cNvSpPr/>
          <p:nvPr/>
        </p:nvSpPr>
        <p:spPr>
          <a:xfrm>
            <a:off x="4724400" y="1295400"/>
            <a:ext cx="146304" cy="146304"/>
          </a:xfrm>
          <a:prstGeom prst="rect">
            <a:avLst/>
          </a:prstGeom>
          <a:noFill/>
          <a:ln w="12700">
            <a:solidFill>
              <a:srgbClr val="25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6" name="Rectangle 255"/>
          <p:cNvSpPr/>
          <p:nvPr/>
        </p:nvSpPr>
        <p:spPr>
          <a:xfrm>
            <a:off x="4876800" y="1219200"/>
            <a:ext cx="146304" cy="146304"/>
          </a:xfrm>
          <a:prstGeom prst="rect">
            <a:avLst/>
          </a:prstGeom>
          <a:noFill/>
          <a:ln w="12700">
            <a:solidFill>
              <a:srgbClr val="25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7" name="Rectangle 256"/>
          <p:cNvSpPr/>
          <p:nvPr/>
        </p:nvSpPr>
        <p:spPr>
          <a:xfrm>
            <a:off x="5105400" y="1752600"/>
            <a:ext cx="146304" cy="146304"/>
          </a:xfrm>
          <a:prstGeom prst="rect">
            <a:avLst/>
          </a:prstGeom>
          <a:noFill/>
          <a:ln w="12700">
            <a:solidFill>
              <a:srgbClr val="25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8" name="Rectangle 257"/>
          <p:cNvSpPr/>
          <p:nvPr/>
        </p:nvSpPr>
        <p:spPr>
          <a:xfrm>
            <a:off x="5029200" y="1676400"/>
            <a:ext cx="146304" cy="146304"/>
          </a:xfrm>
          <a:prstGeom prst="rect">
            <a:avLst/>
          </a:prstGeom>
          <a:noFill/>
          <a:ln w="12700">
            <a:solidFill>
              <a:srgbClr val="25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9" name="Rectangle 258"/>
          <p:cNvSpPr/>
          <p:nvPr/>
        </p:nvSpPr>
        <p:spPr>
          <a:xfrm>
            <a:off x="4724400" y="1219200"/>
            <a:ext cx="146304" cy="146304"/>
          </a:xfrm>
          <a:prstGeom prst="rect">
            <a:avLst/>
          </a:prstGeom>
          <a:noFill/>
          <a:ln w="12700">
            <a:solidFill>
              <a:srgbClr val="25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0" name="Rectangle 259"/>
          <p:cNvSpPr/>
          <p:nvPr/>
        </p:nvSpPr>
        <p:spPr>
          <a:xfrm>
            <a:off x="4724400" y="1600200"/>
            <a:ext cx="146304" cy="146304"/>
          </a:xfrm>
          <a:prstGeom prst="rect">
            <a:avLst/>
          </a:prstGeom>
          <a:noFill/>
          <a:ln w="12700">
            <a:solidFill>
              <a:srgbClr val="25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1" name="Rectangle 260"/>
          <p:cNvSpPr/>
          <p:nvPr/>
        </p:nvSpPr>
        <p:spPr>
          <a:xfrm>
            <a:off x="4876800" y="1676400"/>
            <a:ext cx="146304" cy="146304"/>
          </a:xfrm>
          <a:prstGeom prst="rect">
            <a:avLst/>
          </a:prstGeom>
          <a:noFill/>
          <a:ln w="12700">
            <a:solidFill>
              <a:srgbClr val="25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2" name="Rectangle 261"/>
          <p:cNvSpPr/>
          <p:nvPr/>
        </p:nvSpPr>
        <p:spPr>
          <a:xfrm>
            <a:off x="4876800" y="1066800"/>
            <a:ext cx="146304" cy="146304"/>
          </a:xfrm>
          <a:prstGeom prst="rect">
            <a:avLst/>
          </a:prstGeom>
          <a:noFill/>
          <a:ln w="12700">
            <a:solidFill>
              <a:srgbClr val="25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3" name="Rectangle 262"/>
          <p:cNvSpPr/>
          <p:nvPr/>
        </p:nvSpPr>
        <p:spPr>
          <a:xfrm>
            <a:off x="4953000" y="1524000"/>
            <a:ext cx="146304" cy="146304"/>
          </a:xfrm>
          <a:prstGeom prst="rect">
            <a:avLst/>
          </a:prstGeom>
          <a:noFill/>
          <a:ln w="12700">
            <a:solidFill>
              <a:srgbClr val="25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4" name="Rectangle 263"/>
          <p:cNvSpPr/>
          <p:nvPr/>
        </p:nvSpPr>
        <p:spPr>
          <a:xfrm>
            <a:off x="4495800" y="1143000"/>
            <a:ext cx="146304" cy="146304"/>
          </a:xfrm>
          <a:prstGeom prst="rect">
            <a:avLst/>
          </a:prstGeom>
          <a:noFill/>
          <a:ln w="12700">
            <a:solidFill>
              <a:srgbClr val="25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5" name="Rectangle 264"/>
          <p:cNvSpPr/>
          <p:nvPr/>
        </p:nvSpPr>
        <p:spPr>
          <a:xfrm>
            <a:off x="4114800" y="1371600"/>
            <a:ext cx="146304" cy="146304"/>
          </a:xfrm>
          <a:prstGeom prst="rect">
            <a:avLst/>
          </a:prstGeom>
          <a:noFill/>
          <a:ln w="12700">
            <a:solidFill>
              <a:srgbClr val="25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6" name="Rectangle 265"/>
          <p:cNvSpPr/>
          <p:nvPr/>
        </p:nvSpPr>
        <p:spPr>
          <a:xfrm>
            <a:off x="4876800" y="1447800"/>
            <a:ext cx="146304" cy="146304"/>
          </a:xfrm>
          <a:prstGeom prst="rect">
            <a:avLst/>
          </a:prstGeom>
          <a:noFill/>
          <a:ln w="12700">
            <a:solidFill>
              <a:srgbClr val="25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7" name="Rectangle 266"/>
          <p:cNvSpPr/>
          <p:nvPr/>
        </p:nvSpPr>
        <p:spPr>
          <a:xfrm>
            <a:off x="4800600" y="1371600"/>
            <a:ext cx="146304" cy="146304"/>
          </a:xfrm>
          <a:prstGeom prst="rect">
            <a:avLst/>
          </a:prstGeom>
          <a:noFill/>
          <a:ln w="12700">
            <a:solidFill>
              <a:srgbClr val="25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8" name="Rectangle 267"/>
          <p:cNvSpPr/>
          <p:nvPr/>
        </p:nvSpPr>
        <p:spPr>
          <a:xfrm>
            <a:off x="4648200" y="1447800"/>
            <a:ext cx="146304" cy="146304"/>
          </a:xfrm>
          <a:prstGeom prst="rect">
            <a:avLst/>
          </a:prstGeom>
          <a:noFill/>
          <a:ln w="12700">
            <a:solidFill>
              <a:srgbClr val="25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9" name="Rectangle 268"/>
          <p:cNvSpPr/>
          <p:nvPr/>
        </p:nvSpPr>
        <p:spPr>
          <a:xfrm>
            <a:off x="5334000" y="1600200"/>
            <a:ext cx="146304" cy="146304"/>
          </a:xfrm>
          <a:prstGeom prst="rect">
            <a:avLst/>
          </a:prstGeom>
          <a:noFill/>
          <a:ln w="12700">
            <a:solidFill>
              <a:srgbClr val="25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0" name="Rectangle 269"/>
          <p:cNvSpPr/>
          <p:nvPr/>
        </p:nvSpPr>
        <p:spPr>
          <a:xfrm>
            <a:off x="5334000" y="1447800"/>
            <a:ext cx="146304" cy="146304"/>
          </a:xfrm>
          <a:prstGeom prst="rect">
            <a:avLst/>
          </a:prstGeom>
          <a:noFill/>
          <a:ln w="12700">
            <a:solidFill>
              <a:srgbClr val="25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1" name="Rectangle 270"/>
          <p:cNvSpPr/>
          <p:nvPr/>
        </p:nvSpPr>
        <p:spPr>
          <a:xfrm>
            <a:off x="5486400" y="1676400"/>
            <a:ext cx="146304" cy="146304"/>
          </a:xfrm>
          <a:prstGeom prst="rect">
            <a:avLst/>
          </a:prstGeom>
          <a:noFill/>
          <a:ln w="12700">
            <a:solidFill>
              <a:srgbClr val="25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2" name="Rectangle 271"/>
          <p:cNvSpPr/>
          <p:nvPr/>
        </p:nvSpPr>
        <p:spPr>
          <a:xfrm>
            <a:off x="5486400" y="1295400"/>
            <a:ext cx="146304" cy="146304"/>
          </a:xfrm>
          <a:prstGeom prst="rect">
            <a:avLst/>
          </a:prstGeom>
          <a:noFill/>
          <a:ln w="12700">
            <a:solidFill>
              <a:srgbClr val="25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3" name="Rectangle 272"/>
          <p:cNvSpPr/>
          <p:nvPr/>
        </p:nvSpPr>
        <p:spPr>
          <a:xfrm>
            <a:off x="5334000" y="1371600"/>
            <a:ext cx="146304" cy="146304"/>
          </a:xfrm>
          <a:prstGeom prst="rect">
            <a:avLst/>
          </a:prstGeom>
          <a:noFill/>
          <a:ln w="12700">
            <a:solidFill>
              <a:srgbClr val="25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4" name="Rectangle 273"/>
          <p:cNvSpPr/>
          <p:nvPr/>
        </p:nvSpPr>
        <p:spPr>
          <a:xfrm>
            <a:off x="5562600" y="1371600"/>
            <a:ext cx="146304" cy="146304"/>
          </a:xfrm>
          <a:prstGeom prst="rect">
            <a:avLst/>
          </a:prstGeom>
          <a:noFill/>
          <a:ln w="12700">
            <a:solidFill>
              <a:srgbClr val="25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5" name="Rectangle 274"/>
          <p:cNvSpPr/>
          <p:nvPr/>
        </p:nvSpPr>
        <p:spPr>
          <a:xfrm>
            <a:off x="5638800" y="1447800"/>
            <a:ext cx="146304" cy="146304"/>
          </a:xfrm>
          <a:prstGeom prst="rect">
            <a:avLst/>
          </a:prstGeom>
          <a:noFill/>
          <a:ln w="12700">
            <a:solidFill>
              <a:srgbClr val="25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6" name="Rectangle 275"/>
          <p:cNvSpPr/>
          <p:nvPr/>
        </p:nvSpPr>
        <p:spPr>
          <a:xfrm>
            <a:off x="5410200" y="1524000"/>
            <a:ext cx="146304" cy="146304"/>
          </a:xfrm>
          <a:prstGeom prst="rect">
            <a:avLst/>
          </a:prstGeom>
          <a:noFill/>
          <a:ln w="12700">
            <a:solidFill>
              <a:srgbClr val="25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7" name="Rectangle 276"/>
          <p:cNvSpPr/>
          <p:nvPr/>
        </p:nvSpPr>
        <p:spPr>
          <a:xfrm>
            <a:off x="5638800" y="1600200"/>
            <a:ext cx="146304" cy="146304"/>
          </a:xfrm>
          <a:prstGeom prst="rect">
            <a:avLst/>
          </a:prstGeom>
          <a:noFill/>
          <a:ln w="12700">
            <a:solidFill>
              <a:srgbClr val="25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8" name="Rectangle 277"/>
          <p:cNvSpPr/>
          <p:nvPr/>
        </p:nvSpPr>
        <p:spPr>
          <a:xfrm>
            <a:off x="6096000" y="1524000"/>
            <a:ext cx="146304" cy="146304"/>
          </a:xfrm>
          <a:prstGeom prst="rect">
            <a:avLst/>
          </a:prstGeom>
          <a:noFill/>
          <a:ln w="12700">
            <a:solidFill>
              <a:srgbClr val="25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9" name="Rectangle 278"/>
          <p:cNvSpPr/>
          <p:nvPr/>
        </p:nvSpPr>
        <p:spPr>
          <a:xfrm>
            <a:off x="5943600" y="1676400"/>
            <a:ext cx="146304" cy="146304"/>
          </a:xfrm>
          <a:prstGeom prst="rect">
            <a:avLst/>
          </a:prstGeom>
          <a:noFill/>
          <a:ln w="12700">
            <a:solidFill>
              <a:srgbClr val="25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0" name="Rectangle 279"/>
          <p:cNvSpPr/>
          <p:nvPr/>
        </p:nvSpPr>
        <p:spPr>
          <a:xfrm>
            <a:off x="5791200" y="1447800"/>
            <a:ext cx="146304" cy="146304"/>
          </a:xfrm>
          <a:prstGeom prst="rect">
            <a:avLst/>
          </a:prstGeom>
          <a:noFill/>
          <a:ln w="12700">
            <a:solidFill>
              <a:srgbClr val="25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1" name="Rectangle 280"/>
          <p:cNvSpPr/>
          <p:nvPr/>
        </p:nvSpPr>
        <p:spPr>
          <a:xfrm>
            <a:off x="5943600" y="1524000"/>
            <a:ext cx="146304" cy="146304"/>
          </a:xfrm>
          <a:prstGeom prst="rect">
            <a:avLst/>
          </a:prstGeom>
          <a:noFill/>
          <a:ln w="12700">
            <a:solidFill>
              <a:srgbClr val="25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2" name="Rectangle 281"/>
          <p:cNvSpPr/>
          <p:nvPr/>
        </p:nvSpPr>
        <p:spPr>
          <a:xfrm>
            <a:off x="5867400" y="1447800"/>
            <a:ext cx="146304" cy="146304"/>
          </a:xfrm>
          <a:prstGeom prst="rect">
            <a:avLst/>
          </a:prstGeom>
          <a:noFill/>
          <a:ln w="12700">
            <a:solidFill>
              <a:srgbClr val="25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3" name="Rectangle 282"/>
          <p:cNvSpPr/>
          <p:nvPr/>
        </p:nvSpPr>
        <p:spPr>
          <a:xfrm>
            <a:off x="5791200" y="1676400"/>
            <a:ext cx="146304" cy="146304"/>
          </a:xfrm>
          <a:prstGeom prst="rect">
            <a:avLst/>
          </a:prstGeom>
          <a:noFill/>
          <a:ln w="12700">
            <a:solidFill>
              <a:srgbClr val="25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4" name="Rectangle 283"/>
          <p:cNvSpPr/>
          <p:nvPr/>
        </p:nvSpPr>
        <p:spPr>
          <a:xfrm>
            <a:off x="6019800" y="1676400"/>
            <a:ext cx="146304" cy="146304"/>
          </a:xfrm>
          <a:prstGeom prst="rect">
            <a:avLst/>
          </a:prstGeom>
          <a:noFill/>
          <a:ln w="12700">
            <a:solidFill>
              <a:srgbClr val="25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5" name="Rectangle 284"/>
          <p:cNvSpPr/>
          <p:nvPr/>
        </p:nvSpPr>
        <p:spPr>
          <a:xfrm>
            <a:off x="6324600" y="1600200"/>
            <a:ext cx="146304" cy="146304"/>
          </a:xfrm>
          <a:prstGeom prst="rect">
            <a:avLst/>
          </a:prstGeom>
          <a:noFill/>
          <a:ln w="12700">
            <a:solidFill>
              <a:srgbClr val="25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6" name="Rectangle 285"/>
          <p:cNvSpPr/>
          <p:nvPr/>
        </p:nvSpPr>
        <p:spPr>
          <a:xfrm>
            <a:off x="5638800" y="1524000"/>
            <a:ext cx="146304" cy="146304"/>
          </a:xfrm>
          <a:prstGeom prst="rect">
            <a:avLst/>
          </a:prstGeom>
          <a:noFill/>
          <a:ln w="12700">
            <a:solidFill>
              <a:srgbClr val="25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7" name="Rectangle 286"/>
          <p:cNvSpPr/>
          <p:nvPr/>
        </p:nvSpPr>
        <p:spPr>
          <a:xfrm>
            <a:off x="6324600" y="1371600"/>
            <a:ext cx="146304" cy="146304"/>
          </a:xfrm>
          <a:prstGeom prst="rect">
            <a:avLst/>
          </a:prstGeom>
          <a:noFill/>
          <a:ln w="12700">
            <a:solidFill>
              <a:srgbClr val="25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8" name="Rectangle 287"/>
          <p:cNvSpPr/>
          <p:nvPr/>
        </p:nvSpPr>
        <p:spPr>
          <a:xfrm>
            <a:off x="6400800" y="1676400"/>
            <a:ext cx="146304" cy="146304"/>
          </a:xfrm>
          <a:prstGeom prst="rect">
            <a:avLst/>
          </a:prstGeom>
          <a:noFill/>
          <a:ln w="12700">
            <a:solidFill>
              <a:srgbClr val="25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9" name="Rectangle 288"/>
          <p:cNvSpPr/>
          <p:nvPr/>
        </p:nvSpPr>
        <p:spPr>
          <a:xfrm>
            <a:off x="5791200" y="1219200"/>
            <a:ext cx="146304" cy="146304"/>
          </a:xfrm>
          <a:prstGeom prst="rect">
            <a:avLst/>
          </a:prstGeom>
          <a:noFill/>
          <a:ln w="12700">
            <a:solidFill>
              <a:srgbClr val="25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0" name="Rectangle 289"/>
          <p:cNvSpPr/>
          <p:nvPr/>
        </p:nvSpPr>
        <p:spPr>
          <a:xfrm>
            <a:off x="6400800" y="1447800"/>
            <a:ext cx="146304" cy="146304"/>
          </a:xfrm>
          <a:prstGeom prst="rect">
            <a:avLst/>
          </a:prstGeom>
          <a:noFill/>
          <a:ln w="12700">
            <a:solidFill>
              <a:srgbClr val="25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1" name="Rectangle 290"/>
          <p:cNvSpPr/>
          <p:nvPr/>
        </p:nvSpPr>
        <p:spPr>
          <a:xfrm>
            <a:off x="7315200" y="1524000"/>
            <a:ext cx="146304" cy="146304"/>
          </a:xfrm>
          <a:prstGeom prst="rect">
            <a:avLst/>
          </a:prstGeom>
          <a:noFill/>
          <a:ln w="12700">
            <a:solidFill>
              <a:srgbClr val="25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2" name="Rectangle 291"/>
          <p:cNvSpPr/>
          <p:nvPr/>
        </p:nvSpPr>
        <p:spPr>
          <a:xfrm>
            <a:off x="5638800" y="1371600"/>
            <a:ext cx="146304" cy="146304"/>
          </a:xfrm>
          <a:prstGeom prst="rect">
            <a:avLst/>
          </a:prstGeom>
          <a:noFill/>
          <a:ln w="12700">
            <a:solidFill>
              <a:srgbClr val="25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3" name="Rectangle 292"/>
          <p:cNvSpPr/>
          <p:nvPr/>
        </p:nvSpPr>
        <p:spPr>
          <a:xfrm>
            <a:off x="6553200" y="1295400"/>
            <a:ext cx="146304" cy="146304"/>
          </a:xfrm>
          <a:prstGeom prst="rect">
            <a:avLst/>
          </a:prstGeom>
          <a:noFill/>
          <a:ln w="12700">
            <a:solidFill>
              <a:srgbClr val="25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4" name="Rectangle 293"/>
          <p:cNvSpPr/>
          <p:nvPr/>
        </p:nvSpPr>
        <p:spPr>
          <a:xfrm>
            <a:off x="5943600" y="1066800"/>
            <a:ext cx="146304" cy="146304"/>
          </a:xfrm>
          <a:prstGeom prst="rect">
            <a:avLst/>
          </a:prstGeom>
          <a:noFill/>
          <a:ln w="12700">
            <a:solidFill>
              <a:srgbClr val="25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5" name="Rectangle 294"/>
          <p:cNvSpPr/>
          <p:nvPr/>
        </p:nvSpPr>
        <p:spPr>
          <a:xfrm>
            <a:off x="6781800" y="1295400"/>
            <a:ext cx="146304" cy="146304"/>
          </a:xfrm>
          <a:prstGeom prst="rect">
            <a:avLst/>
          </a:prstGeom>
          <a:noFill/>
          <a:ln w="12700">
            <a:solidFill>
              <a:srgbClr val="25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6" name="Rectangle 295"/>
          <p:cNvSpPr/>
          <p:nvPr/>
        </p:nvSpPr>
        <p:spPr>
          <a:xfrm>
            <a:off x="7010400" y="1295400"/>
            <a:ext cx="146304" cy="146304"/>
          </a:xfrm>
          <a:prstGeom prst="rect">
            <a:avLst/>
          </a:prstGeom>
          <a:noFill/>
          <a:ln w="12700">
            <a:solidFill>
              <a:srgbClr val="25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7" name="Rectangle 296"/>
          <p:cNvSpPr/>
          <p:nvPr/>
        </p:nvSpPr>
        <p:spPr>
          <a:xfrm>
            <a:off x="6934200" y="1524000"/>
            <a:ext cx="146304" cy="146304"/>
          </a:xfrm>
          <a:prstGeom prst="rect">
            <a:avLst/>
          </a:prstGeom>
          <a:noFill/>
          <a:ln w="12700">
            <a:solidFill>
              <a:srgbClr val="25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8" name="Rectangle 297"/>
          <p:cNvSpPr/>
          <p:nvPr/>
        </p:nvSpPr>
        <p:spPr>
          <a:xfrm>
            <a:off x="6705600" y="1600200"/>
            <a:ext cx="146304" cy="146304"/>
          </a:xfrm>
          <a:prstGeom prst="rect">
            <a:avLst/>
          </a:prstGeom>
          <a:noFill/>
          <a:ln w="12700">
            <a:solidFill>
              <a:srgbClr val="25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9" name="Rectangle 298"/>
          <p:cNvSpPr/>
          <p:nvPr/>
        </p:nvSpPr>
        <p:spPr>
          <a:xfrm>
            <a:off x="7315200" y="1752600"/>
            <a:ext cx="146304" cy="146304"/>
          </a:xfrm>
          <a:prstGeom prst="rect">
            <a:avLst/>
          </a:prstGeom>
          <a:noFill/>
          <a:ln w="12700">
            <a:solidFill>
              <a:srgbClr val="25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0" name="Rectangle 299"/>
          <p:cNvSpPr/>
          <p:nvPr/>
        </p:nvSpPr>
        <p:spPr>
          <a:xfrm>
            <a:off x="7010400" y="1676400"/>
            <a:ext cx="146304" cy="146304"/>
          </a:xfrm>
          <a:prstGeom prst="rect">
            <a:avLst/>
          </a:prstGeom>
          <a:noFill/>
          <a:ln w="12700">
            <a:solidFill>
              <a:srgbClr val="25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1" name="Rectangle 300"/>
          <p:cNvSpPr/>
          <p:nvPr/>
        </p:nvSpPr>
        <p:spPr>
          <a:xfrm>
            <a:off x="7315200" y="1447800"/>
            <a:ext cx="146304" cy="146304"/>
          </a:xfrm>
          <a:prstGeom prst="rect">
            <a:avLst/>
          </a:prstGeom>
          <a:noFill/>
          <a:ln w="12700">
            <a:solidFill>
              <a:srgbClr val="25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2" name="Rectangle 301"/>
          <p:cNvSpPr/>
          <p:nvPr/>
        </p:nvSpPr>
        <p:spPr>
          <a:xfrm>
            <a:off x="7162800" y="1447800"/>
            <a:ext cx="146304" cy="146304"/>
          </a:xfrm>
          <a:prstGeom prst="rect">
            <a:avLst/>
          </a:prstGeom>
          <a:noFill/>
          <a:ln w="12700">
            <a:solidFill>
              <a:srgbClr val="25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3" name="Rectangle 302"/>
          <p:cNvSpPr/>
          <p:nvPr/>
        </p:nvSpPr>
        <p:spPr>
          <a:xfrm>
            <a:off x="7086600" y="1371600"/>
            <a:ext cx="146304" cy="146304"/>
          </a:xfrm>
          <a:prstGeom prst="rect">
            <a:avLst/>
          </a:prstGeom>
          <a:noFill/>
          <a:ln w="12700">
            <a:solidFill>
              <a:srgbClr val="25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4" name="Rectangle 303"/>
          <p:cNvSpPr/>
          <p:nvPr/>
        </p:nvSpPr>
        <p:spPr>
          <a:xfrm>
            <a:off x="6705600" y="1371600"/>
            <a:ext cx="146304" cy="146304"/>
          </a:xfrm>
          <a:prstGeom prst="rect">
            <a:avLst/>
          </a:prstGeom>
          <a:noFill/>
          <a:ln w="12700">
            <a:solidFill>
              <a:srgbClr val="25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5" name="Rectangle 304"/>
          <p:cNvSpPr/>
          <p:nvPr/>
        </p:nvSpPr>
        <p:spPr>
          <a:xfrm>
            <a:off x="7315200" y="1295400"/>
            <a:ext cx="146304" cy="146304"/>
          </a:xfrm>
          <a:prstGeom prst="rect">
            <a:avLst/>
          </a:prstGeom>
          <a:noFill/>
          <a:ln w="12700">
            <a:solidFill>
              <a:srgbClr val="25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6" name="Rectangle 305"/>
          <p:cNvSpPr/>
          <p:nvPr/>
        </p:nvSpPr>
        <p:spPr>
          <a:xfrm>
            <a:off x="7162800" y="1371600"/>
            <a:ext cx="146304" cy="146304"/>
          </a:xfrm>
          <a:prstGeom prst="rect">
            <a:avLst/>
          </a:prstGeom>
          <a:noFill/>
          <a:ln w="12700">
            <a:solidFill>
              <a:srgbClr val="25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7" name="Rectangle 306"/>
          <p:cNvSpPr/>
          <p:nvPr/>
        </p:nvSpPr>
        <p:spPr>
          <a:xfrm>
            <a:off x="7162800" y="1676400"/>
            <a:ext cx="146304" cy="146304"/>
          </a:xfrm>
          <a:prstGeom prst="rect">
            <a:avLst/>
          </a:prstGeom>
          <a:noFill/>
          <a:ln w="12700">
            <a:solidFill>
              <a:srgbClr val="25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 name="Rectangle 307"/>
          <p:cNvSpPr/>
          <p:nvPr/>
        </p:nvSpPr>
        <p:spPr>
          <a:xfrm>
            <a:off x="7162800" y="1752600"/>
            <a:ext cx="146304" cy="146304"/>
          </a:xfrm>
          <a:prstGeom prst="rect">
            <a:avLst/>
          </a:prstGeom>
          <a:noFill/>
          <a:ln w="12700">
            <a:solidFill>
              <a:srgbClr val="25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9" name="Rectangle 308"/>
          <p:cNvSpPr/>
          <p:nvPr/>
        </p:nvSpPr>
        <p:spPr>
          <a:xfrm>
            <a:off x="7397496" y="1752600"/>
            <a:ext cx="146304" cy="146304"/>
          </a:xfrm>
          <a:prstGeom prst="rect">
            <a:avLst/>
          </a:prstGeom>
          <a:noFill/>
          <a:ln w="12700">
            <a:solidFill>
              <a:srgbClr val="25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0" name="Rectangle 309"/>
          <p:cNvSpPr/>
          <p:nvPr/>
        </p:nvSpPr>
        <p:spPr>
          <a:xfrm>
            <a:off x="6553200" y="1676400"/>
            <a:ext cx="146304" cy="146304"/>
          </a:xfrm>
          <a:prstGeom prst="rect">
            <a:avLst/>
          </a:prstGeom>
          <a:noFill/>
          <a:ln w="12700">
            <a:solidFill>
              <a:srgbClr val="25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1" name="Rectangle 310"/>
          <p:cNvSpPr/>
          <p:nvPr/>
        </p:nvSpPr>
        <p:spPr>
          <a:xfrm>
            <a:off x="5334000" y="1752600"/>
            <a:ext cx="146304" cy="146304"/>
          </a:xfrm>
          <a:prstGeom prst="rect">
            <a:avLst/>
          </a:prstGeom>
          <a:noFill/>
          <a:ln w="12700">
            <a:solidFill>
              <a:srgbClr val="25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2" name="Rectangle 311"/>
          <p:cNvSpPr/>
          <p:nvPr/>
        </p:nvSpPr>
        <p:spPr>
          <a:xfrm>
            <a:off x="5943600" y="1828800"/>
            <a:ext cx="146304" cy="146304"/>
          </a:xfrm>
          <a:prstGeom prst="rect">
            <a:avLst/>
          </a:prstGeom>
          <a:noFill/>
          <a:ln w="12700">
            <a:solidFill>
              <a:srgbClr val="25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3" name="Rectangle 312"/>
          <p:cNvSpPr/>
          <p:nvPr/>
        </p:nvSpPr>
        <p:spPr>
          <a:xfrm>
            <a:off x="5638800" y="1828800"/>
            <a:ext cx="146304" cy="146304"/>
          </a:xfrm>
          <a:prstGeom prst="rect">
            <a:avLst/>
          </a:prstGeom>
          <a:noFill/>
          <a:ln w="12700">
            <a:solidFill>
              <a:srgbClr val="25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4" name="Rectangle 313"/>
          <p:cNvSpPr/>
          <p:nvPr/>
        </p:nvSpPr>
        <p:spPr>
          <a:xfrm>
            <a:off x="6330696" y="1834896"/>
            <a:ext cx="146304" cy="146304"/>
          </a:xfrm>
          <a:prstGeom prst="rect">
            <a:avLst/>
          </a:prstGeom>
          <a:noFill/>
          <a:ln w="12700">
            <a:solidFill>
              <a:srgbClr val="25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5" name="Rectangle 314"/>
          <p:cNvSpPr/>
          <p:nvPr/>
        </p:nvSpPr>
        <p:spPr>
          <a:xfrm>
            <a:off x="5715000" y="1066800"/>
            <a:ext cx="146304" cy="146304"/>
          </a:xfrm>
          <a:prstGeom prst="rect">
            <a:avLst/>
          </a:prstGeom>
          <a:noFill/>
          <a:ln w="12700">
            <a:solidFill>
              <a:srgbClr val="25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6" name="Rectangle 315"/>
          <p:cNvSpPr/>
          <p:nvPr/>
        </p:nvSpPr>
        <p:spPr>
          <a:xfrm>
            <a:off x="6172200" y="1072896"/>
            <a:ext cx="146304" cy="146304"/>
          </a:xfrm>
          <a:prstGeom prst="rect">
            <a:avLst/>
          </a:prstGeom>
          <a:noFill/>
          <a:ln w="12700">
            <a:solidFill>
              <a:srgbClr val="25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7" name="Rectangle 316"/>
          <p:cNvSpPr/>
          <p:nvPr/>
        </p:nvSpPr>
        <p:spPr>
          <a:xfrm>
            <a:off x="6781800" y="1752600"/>
            <a:ext cx="146304" cy="146304"/>
          </a:xfrm>
          <a:prstGeom prst="rect">
            <a:avLst/>
          </a:prstGeom>
          <a:noFill/>
          <a:ln w="12700">
            <a:solidFill>
              <a:srgbClr val="25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8" name="Rectangle 317"/>
          <p:cNvSpPr/>
          <p:nvPr/>
        </p:nvSpPr>
        <p:spPr>
          <a:xfrm>
            <a:off x="7397496" y="1066800"/>
            <a:ext cx="146304" cy="146304"/>
          </a:xfrm>
          <a:prstGeom prst="rect">
            <a:avLst/>
          </a:prstGeom>
          <a:noFill/>
          <a:ln w="12700">
            <a:solidFill>
              <a:srgbClr val="25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9" name="Rectangle 318"/>
          <p:cNvSpPr/>
          <p:nvPr/>
        </p:nvSpPr>
        <p:spPr>
          <a:xfrm>
            <a:off x="1600200" y="2057400"/>
            <a:ext cx="146304" cy="146304"/>
          </a:xfrm>
          <a:prstGeom prst="rect">
            <a:avLst/>
          </a:prstGeom>
          <a:noFill/>
          <a:ln w="12700">
            <a:solidFill>
              <a:srgbClr val="25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0" name="Freeform 319"/>
          <p:cNvSpPr/>
          <p:nvPr/>
        </p:nvSpPr>
        <p:spPr>
          <a:xfrm>
            <a:off x="1447800" y="1879161"/>
            <a:ext cx="6115050" cy="579767"/>
          </a:xfrm>
          <a:custGeom>
            <a:avLst/>
            <a:gdLst>
              <a:gd name="connsiteX0" fmla="*/ 0 w 6115050"/>
              <a:gd name="connsiteY0" fmla="*/ 444939 h 579767"/>
              <a:gd name="connsiteX1" fmla="*/ 71438 w 6115050"/>
              <a:gd name="connsiteY1" fmla="*/ 425889 h 579767"/>
              <a:gd name="connsiteX2" fmla="*/ 100013 w 6115050"/>
              <a:gd name="connsiteY2" fmla="*/ 406839 h 579767"/>
              <a:gd name="connsiteX3" fmla="*/ 128588 w 6115050"/>
              <a:gd name="connsiteY3" fmla="*/ 397314 h 579767"/>
              <a:gd name="connsiteX4" fmla="*/ 209550 w 6115050"/>
              <a:gd name="connsiteY4" fmla="*/ 387789 h 579767"/>
              <a:gd name="connsiteX5" fmla="*/ 238125 w 6115050"/>
              <a:gd name="connsiteY5" fmla="*/ 383027 h 579767"/>
              <a:gd name="connsiteX6" fmla="*/ 285750 w 6115050"/>
              <a:gd name="connsiteY6" fmla="*/ 373502 h 579767"/>
              <a:gd name="connsiteX7" fmla="*/ 381000 w 6115050"/>
              <a:gd name="connsiteY7" fmla="*/ 368739 h 579767"/>
              <a:gd name="connsiteX8" fmla="*/ 409575 w 6115050"/>
              <a:gd name="connsiteY8" fmla="*/ 359214 h 579767"/>
              <a:gd name="connsiteX9" fmla="*/ 438150 w 6115050"/>
              <a:gd name="connsiteY9" fmla="*/ 354452 h 579767"/>
              <a:gd name="connsiteX10" fmla="*/ 461963 w 6115050"/>
              <a:gd name="connsiteY10" fmla="*/ 349689 h 579767"/>
              <a:gd name="connsiteX11" fmla="*/ 500063 w 6115050"/>
              <a:gd name="connsiteY11" fmla="*/ 340164 h 579767"/>
              <a:gd name="connsiteX12" fmla="*/ 547688 w 6115050"/>
              <a:gd name="connsiteY12" fmla="*/ 330639 h 579767"/>
              <a:gd name="connsiteX13" fmla="*/ 609600 w 6115050"/>
              <a:gd name="connsiteY13" fmla="*/ 325877 h 579767"/>
              <a:gd name="connsiteX14" fmla="*/ 657225 w 6115050"/>
              <a:gd name="connsiteY14" fmla="*/ 321114 h 579767"/>
              <a:gd name="connsiteX15" fmla="*/ 695325 w 6115050"/>
              <a:gd name="connsiteY15" fmla="*/ 311589 h 579767"/>
              <a:gd name="connsiteX16" fmla="*/ 742950 w 6115050"/>
              <a:gd name="connsiteY16" fmla="*/ 306827 h 579767"/>
              <a:gd name="connsiteX17" fmla="*/ 814388 w 6115050"/>
              <a:gd name="connsiteY17" fmla="*/ 302064 h 579767"/>
              <a:gd name="connsiteX18" fmla="*/ 828675 w 6115050"/>
              <a:gd name="connsiteY18" fmla="*/ 287777 h 579767"/>
              <a:gd name="connsiteX19" fmla="*/ 842963 w 6115050"/>
              <a:gd name="connsiteY19" fmla="*/ 283014 h 579767"/>
              <a:gd name="connsiteX20" fmla="*/ 866775 w 6115050"/>
              <a:gd name="connsiteY20" fmla="*/ 263964 h 579767"/>
              <a:gd name="connsiteX21" fmla="*/ 900113 w 6115050"/>
              <a:gd name="connsiteY21" fmla="*/ 268727 h 579767"/>
              <a:gd name="connsiteX22" fmla="*/ 928688 w 6115050"/>
              <a:gd name="connsiteY22" fmla="*/ 254439 h 579767"/>
              <a:gd name="connsiteX23" fmla="*/ 1042988 w 6115050"/>
              <a:gd name="connsiteY23" fmla="*/ 249677 h 579767"/>
              <a:gd name="connsiteX24" fmla="*/ 1100138 w 6115050"/>
              <a:gd name="connsiteY24" fmla="*/ 244914 h 579767"/>
              <a:gd name="connsiteX25" fmla="*/ 1114425 w 6115050"/>
              <a:gd name="connsiteY25" fmla="*/ 240152 h 579767"/>
              <a:gd name="connsiteX26" fmla="*/ 1133475 w 6115050"/>
              <a:gd name="connsiteY26" fmla="*/ 235389 h 579767"/>
              <a:gd name="connsiteX27" fmla="*/ 1176338 w 6115050"/>
              <a:gd name="connsiteY27" fmla="*/ 225864 h 579767"/>
              <a:gd name="connsiteX28" fmla="*/ 1204913 w 6115050"/>
              <a:gd name="connsiteY28" fmla="*/ 216339 h 579767"/>
              <a:gd name="connsiteX29" fmla="*/ 1300163 w 6115050"/>
              <a:gd name="connsiteY29" fmla="*/ 206814 h 579767"/>
              <a:gd name="connsiteX30" fmla="*/ 1328738 w 6115050"/>
              <a:gd name="connsiteY30" fmla="*/ 202052 h 579767"/>
              <a:gd name="connsiteX31" fmla="*/ 1366838 w 6115050"/>
              <a:gd name="connsiteY31" fmla="*/ 192527 h 579767"/>
              <a:gd name="connsiteX32" fmla="*/ 1395413 w 6115050"/>
              <a:gd name="connsiteY32" fmla="*/ 183002 h 579767"/>
              <a:gd name="connsiteX33" fmla="*/ 1409700 w 6115050"/>
              <a:gd name="connsiteY33" fmla="*/ 178239 h 579767"/>
              <a:gd name="connsiteX34" fmla="*/ 1614488 w 6115050"/>
              <a:gd name="connsiteY34" fmla="*/ 168714 h 579767"/>
              <a:gd name="connsiteX35" fmla="*/ 1652588 w 6115050"/>
              <a:gd name="connsiteY35" fmla="*/ 159189 h 579767"/>
              <a:gd name="connsiteX36" fmla="*/ 1676400 w 6115050"/>
              <a:gd name="connsiteY36" fmla="*/ 154427 h 579767"/>
              <a:gd name="connsiteX37" fmla="*/ 1733550 w 6115050"/>
              <a:gd name="connsiteY37" fmla="*/ 140139 h 579767"/>
              <a:gd name="connsiteX38" fmla="*/ 1952625 w 6115050"/>
              <a:gd name="connsiteY38" fmla="*/ 130614 h 579767"/>
              <a:gd name="connsiteX39" fmla="*/ 2005013 w 6115050"/>
              <a:gd name="connsiteY39" fmla="*/ 125852 h 579767"/>
              <a:gd name="connsiteX40" fmla="*/ 2043113 w 6115050"/>
              <a:gd name="connsiteY40" fmla="*/ 116327 h 579767"/>
              <a:gd name="connsiteX41" fmla="*/ 2066925 w 6115050"/>
              <a:gd name="connsiteY41" fmla="*/ 111564 h 579767"/>
              <a:gd name="connsiteX42" fmla="*/ 2081213 w 6115050"/>
              <a:gd name="connsiteY42" fmla="*/ 106802 h 579767"/>
              <a:gd name="connsiteX43" fmla="*/ 2209800 w 6115050"/>
              <a:gd name="connsiteY43" fmla="*/ 97277 h 579767"/>
              <a:gd name="connsiteX44" fmla="*/ 2414588 w 6115050"/>
              <a:gd name="connsiteY44" fmla="*/ 87752 h 579767"/>
              <a:gd name="connsiteX45" fmla="*/ 2538413 w 6115050"/>
              <a:gd name="connsiteY45" fmla="*/ 78227 h 579767"/>
              <a:gd name="connsiteX46" fmla="*/ 2819400 w 6115050"/>
              <a:gd name="connsiteY46" fmla="*/ 82989 h 579767"/>
              <a:gd name="connsiteX47" fmla="*/ 2838450 w 6115050"/>
              <a:gd name="connsiteY47" fmla="*/ 87752 h 579767"/>
              <a:gd name="connsiteX48" fmla="*/ 2876550 w 6115050"/>
              <a:gd name="connsiteY48" fmla="*/ 97277 h 579767"/>
              <a:gd name="connsiteX49" fmla="*/ 3000375 w 6115050"/>
              <a:gd name="connsiteY49" fmla="*/ 106802 h 579767"/>
              <a:gd name="connsiteX50" fmla="*/ 3576638 w 6115050"/>
              <a:gd name="connsiteY50" fmla="*/ 111564 h 579767"/>
              <a:gd name="connsiteX51" fmla="*/ 3700463 w 6115050"/>
              <a:gd name="connsiteY51" fmla="*/ 125852 h 579767"/>
              <a:gd name="connsiteX52" fmla="*/ 3738563 w 6115050"/>
              <a:gd name="connsiteY52" fmla="*/ 130614 h 579767"/>
              <a:gd name="connsiteX53" fmla="*/ 3852863 w 6115050"/>
              <a:gd name="connsiteY53" fmla="*/ 140139 h 579767"/>
              <a:gd name="connsiteX54" fmla="*/ 3886200 w 6115050"/>
              <a:gd name="connsiteY54" fmla="*/ 149664 h 579767"/>
              <a:gd name="connsiteX55" fmla="*/ 3929063 w 6115050"/>
              <a:gd name="connsiteY55" fmla="*/ 159189 h 579767"/>
              <a:gd name="connsiteX56" fmla="*/ 3957638 w 6115050"/>
              <a:gd name="connsiteY56" fmla="*/ 168714 h 579767"/>
              <a:gd name="connsiteX57" fmla="*/ 3967163 w 6115050"/>
              <a:gd name="connsiteY57" fmla="*/ 283014 h 579767"/>
              <a:gd name="connsiteX58" fmla="*/ 3986213 w 6115050"/>
              <a:gd name="connsiteY58" fmla="*/ 287777 h 579767"/>
              <a:gd name="connsiteX59" fmla="*/ 4000500 w 6115050"/>
              <a:gd name="connsiteY59" fmla="*/ 292539 h 579767"/>
              <a:gd name="connsiteX60" fmla="*/ 4772025 w 6115050"/>
              <a:gd name="connsiteY60" fmla="*/ 297302 h 579767"/>
              <a:gd name="connsiteX61" fmla="*/ 4800600 w 6115050"/>
              <a:gd name="connsiteY61" fmla="*/ 302064 h 579767"/>
              <a:gd name="connsiteX62" fmla="*/ 4872038 w 6115050"/>
              <a:gd name="connsiteY62" fmla="*/ 311589 h 579767"/>
              <a:gd name="connsiteX63" fmla="*/ 4891088 w 6115050"/>
              <a:gd name="connsiteY63" fmla="*/ 316352 h 579767"/>
              <a:gd name="connsiteX64" fmla="*/ 4914900 w 6115050"/>
              <a:gd name="connsiteY64" fmla="*/ 321114 h 579767"/>
              <a:gd name="connsiteX65" fmla="*/ 4991100 w 6115050"/>
              <a:gd name="connsiteY65" fmla="*/ 340164 h 579767"/>
              <a:gd name="connsiteX66" fmla="*/ 5019675 w 6115050"/>
              <a:gd name="connsiteY66" fmla="*/ 344927 h 579767"/>
              <a:gd name="connsiteX67" fmla="*/ 5048250 w 6115050"/>
              <a:gd name="connsiteY67" fmla="*/ 354452 h 579767"/>
              <a:gd name="connsiteX68" fmla="*/ 5114925 w 6115050"/>
              <a:gd name="connsiteY68" fmla="*/ 363977 h 579767"/>
              <a:gd name="connsiteX69" fmla="*/ 5129213 w 6115050"/>
              <a:gd name="connsiteY69" fmla="*/ 368739 h 579767"/>
              <a:gd name="connsiteX70" fmla="*/ 5148263 w 6115050"/>
              <a:gd name="connsiteY70" fmla="*/ 373502 h 579767"/>
              <a:gd name="connsiteX71" fmla="*/ 5219700 w 6115050"/>
              <a:gd name="connsiteY71" fmla="*/ 387789 h 579767"/>
              <a:gd name="connsiteX72" fmla="*/ 5253038 w 6115050"/>
              <a:gd name="connsiteY72" fmla="*/ 402077 h 579767"/>
              <a:gd name="connsiteX73" fmla="*/ 5272088 w 6115050"/>
              <a:gd name="connsiteY73" fmla="*/ 411602 h 579767"/>
              <a:gd name="connsiteX74" fmla="*/ 5400675 w 6115050"/>
              <a:gd name="connsiteY74" fmla="*/ 416364 h 579767"/>
              <a:gd name="connsiteX75" fmla="*/ 5481638 w 6115050"/>
              <a:gd name="connsiteY75" fmla="*/ 430652 h 579767"/>
              <a:gd name="connsiteX76" fmla="*/ 5514975 w 6115050"/>
              <a:gd name="connsiteY76" fmla="*/ 440177 h 579767"/>
              <a:gd name="connsiteX77" fmla="*/ 5529263 w 6115050"/>
              <a:gd name="connsiteY77" fmla="*/ 444939 h 579767"/>
              <a:gd name="connsiteX78" fmla="*/ 5548313 w 6115050"/>
              <a:gd name="connsiteY78" fmla="*/ 449702 h 579767"/>
              <a:gd name="connsiteX79" fmla="*/ 5567363 w 6115050"/>
              <a:gd name="connsiteY79" fmla="*/ 459227 h 579767"/>
              <a:gd name="connsiteX80" fmla="*/ 5600700 w 6115050"/>
              <a:gd name="connsiteY80" fmla="*/ 468752 h 579767"/>
              <a:gd name="connsiteX81" fmla="*/ 5614988 w 6115050"/>
              <a:gd name="connsiteY81" fmla="*/ 483039 h 579767"/>
              <a:gd name="connsiteX82" fmla="*/ 5638800 w 6115050"/>
              <a:gd name="connsiteY82" fmla="*/ 487802 h 579767"/>
              <a:gd name="connsiteX83" fmla="*/ 5662613 w 6115050"/>
              <a:gd name="connsiteY83" fmla="*/ 497327 h 579767"/>
              <a:gd name="connsiteX84" fmla="*/ 5691188 w 6115050"/>
              <a:gd name="connsiteY84" fmla="*/ 506852 h 579767"/>
              <a:gd name="connsiteX85" fmla="*/ 5705475 w 6115050"/>
              <a:gd name="connsiteY85" fmla="*/ 521139 h 579767"/>
              <a:gd name="connsiteX86" fmla="*/ 5719763 w 6115050"/>
              <a:gd name="connsiteY86" fmla="*/ 525902 h 579767"/>
              <a:gd name="connsiteX87" fmla="*/ 5724525 w 6115050"/>
              <a:gd name="connsiteY87" fmla="*/ 540189 h 579767"/>
              <a:gd name="connsiteX88" fmla="*/ 5753100 w 6115050"/>
              <a:gd name="connsiteY88" fmla="*/ 559239 h 579767"/>
              <a:gd name="connsiteX89" fmla="*/ 5767388 w 6115050"/>
              <a:gd name="connsiteY89" fmla="*/ 573527 h 579767"/>
              <a:gd name="connsiteX90" fmla="*/ 5791200 w 6115050"/>
              <a:gd name="connsiteY90" fmla="*/ 578289 h 579767"/>
              <a:gd name="connsiteX91" fmla="*/ 6115050 w 6115050"/>
              <a:gd name="connsiteY91" fmla="*/ 578289 h 579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6115050" h="579767">
                <a:moveTo>
                  <a:pt x="0" y="444939"/>
                </a:moveTo>
                <a:cubicBezTo>
                  <a:pt x="52024" y="427599"/>
                  <a:pt x="28008" y="433128"/>
                  <a:pt x="71438" y="425889"/>
                </a:cubicBezTo>
                <a:lnTo>
                  <a:pt x="100013" y="406839"/>
                </a:lnTo>
                <a:cubicBezTo>
                  <a:pt x="108367" y="401270"/>
                  <a:pt x="119063" y="400489"/>
                  <a:pt x="128588" y="397314"/>
                </a:cubicBezTo>
                <a:cubicBezTo>
                  <a:pt x="164011" y="385507"/>
                  <a:pt x="137877" y="392909"/>
                  <a:pt x="209550" y="387789"/>
                </a:cubicBezTo>
                <a:cubicBezTo>
                  <a:pt x="219075" y="386202"/>
                  <a:pt x="228699" y="385122"/>
                  <a:pt x="238125" y="383027"/>
                </a:cubicBezTo>
                <a:cubicBezTo>
                  <a:pt x="273817" y="375096"/>
                  <a:pt x="223397" y="378121"/>
                  <a:pt x="285750" y="373502"/>
                </a:cubicBezTo>
                <a:cubicBezTo>
                  <a:pt x="317453" y="371154"/>
                  <a:pt x="349250" y="370327"/>
                  <a:pt x="381000" y="368739"/>
                </a:cubicBezTo>
                <a:lnTo>
                  <a:pt x="409575" y="359214"/>
                </a:lnTo>
                <a:cubicBezTo>
                  <a:pt x="418736" y="356160"/>
                  <a:pt x="428649" y="356179"/>
                  <a:pt x="438150" y="354452"/>
                </a:cubicBezTo>
                <a:cubicBezTo>
                  <a:pt x="446114" y="353004"/>
                  <a:pt x="454075" y="351509"/>
                  <a:pt x="461963" y="349689"/>
                </a:cubicBezTo>
                <a:cubicBezTo>
                  <a:pt x="474719" y="346745"/>
                  <a:pt x="487363" y="343339"/>
                  <a:pt x="500063" y="340164"/>
                </a:cubicBezTo>
                <a:cubicBezTo>
                  <a:pt x="518401" y="335580"/>
                  <a:pt x="527529" y="332761"/>
                  <a:pt x="547688" y="330639"/>
                </a:cubicBezTo>
                <a:cubicBezTo>
                  <a:pt x="568273" y="328472"/>
                  <a:pt x="588980" y="327670"/>
                  <a:pt x="609600" y="325877"/>
                </a:cubicBezTo>
                <a:cubicBezTo>
                  <a:pt x="625494" y="324495"/>
                  <a:pt x="641350" y="322702"/>
                  <a:pt x="657225" y="321114"/>
                </a:cubicBezTo>
                <a:lnTo>
                  <a:pt x="695325" y="311589"/>
                </a:lnTo>
                <a:cubicBezTo>
                  <a:pt x="710803" y="307720"/>
                  <a:pt x="727047" y="308099"/>
                  <a:pt x="742950" y="306827"/>
                </a:cubicBezTo>
                <a:cubicBezTo>
                  <a:pt x="766740" y="304924"/>
                  <a:pt x="790575" y="303652"/>
                  <a:pt x="814388" y="302064"/>
                </a:cubicBezTo>
                <a:cubicBezTo>
                  <a:pt x="819150" y="297302"/>
                  <a:pt x="823071" y="291513"/>
                  <a:pt x="828675" y="287777"/>
                </a:cubicBezTo>
                <a:cubicBezTo>
                  <a:pt x="832852" y="284992"/>
                  <a:pt x="839043" y="286150"/>
                  <a:pt x="842963" y="283014"/>
                </a:cubicBezTo>
                <a:cubicBezTo>
                  <a:pt x="873739" y="258394"/>
                  <a:pt x="830862" y="275937"/>
                  <a:pt x="866775" y="263964"/>
                </a:cubicBezTo>
                <a:cubicBezTo>
                  <a:pt x="877888" y="265552"/>
                  <a:pt x="888887" y="268727"/>
                  <a:pt x="900113" y="268727"/>
                </a:cubicBezTo>
                <a:cubicBezTo>
                  <a:pt x="941639" y="268727"/>
                  <a:pt x="885356" y="259253"/>
                  <a:pt x="928688" y="254439"/>
                </a:cubicBezTo>
                <a:cubicBezTo>
                  <a:pt x="966588" y="250228"/>
                  <a:pt x="1004888" y="251264"/>
                  <a:pt x="1042988" y="249677"/>
                </a:cubicBezTo>
                <a:cubicBezTo>
                  <a:pt x="1062038" y="248089"/>
                  <a:pt x="1081190" y="247440"/>
                  <a:pt x="1100138" y="244914"/>
                </a:cubicBezTo>
                <a:cubicBezTo>
                  <a:pt x="1105114" y="244251"/>
                  <a:pt x="1109598" y="241531"/>
                  <a:pt x="1114425" y="240152"/>
                </a:cubicBezTo>
                <a:cubicBezTo>
                  <a:pt x="1120719" y="238354"/>
                  <a:pt x="1127085" y="236809"/>
                  <a:pt x="1133475" y="235389"/>
                </a:cubicBezTo>
                <a:cubicBezTo>
                  <a:pt x="1150973" y="231501"/>
                  <a:pt x="1159731" y="230846"/>
                  <a:pt x="1176338" y="225864"/>
                </a:cubicBezTo>
                <a:cubicBezTo>
                  <a:pt x="1185955" y="222979"/>
                  <a:pt x="1195388" y="219514"/>
                  <a:pt x="1204913" y="216339"/>
                </a:cubicBezTo>
                <a:cubicBezTo>
                  <a:pt x="1235184" y="206249"/>
                  <a:pt x="1268413" y="209989"/>
                  <a:pt x="1300163" y="206814"/>
                </a:cubicBezTo>
                <a:cubicBezTo>
                  <a:pt x="1309771" y="205853"/>
                  <a:pt x="1319213" y="203639"/>
                  <a:pt x="1328738" y="202052"/>
                </a:cubicBezTo>
                <a:cubicBezTo>
                  <a:pt x="1372072" y="187605"/>
                  <a:pt x="1303647" y="209760"/>
                  <a:pt x="1366838" y="192527"/>
                </a:cubicBezTo>
                <a:cubicBezTo>
                  <a:pt x="1376524" y="189885"/>
                  <a:pt x="1385888" y="186177"/>
                  <a:pt x="1395413" y="183002"/>
                </a:cubicBezTo>
                <a:cubicBezTo>
                  <a:pt x="1400175" y="181414"/>
                  <a:pt x="1404685" y="178472"/>
                  <a:pt x="1409700" y="178239"/>
                </a:cubicBezTo>
                <a:lnTo>
                  <a:pt x="1614488" y="168714"/>
                </a:lnTo>
                <a:lnTo>
                  <a:pt x="1652588" y="159189"/>
                </a:lnTo>
                <a:cubicBezTo>
                  <a:pt x="1660441" y="157226"/>
                  <a:pt x="1668591" y="156557"/>
                  <a:pt x="1676400" y="154427"/>
                </a:cubicBezTo>
                <a:cubicBezTo>
                  <a:pt x="1707477" y="145952"/>
                  <a:pt x="1701476" y="142606"/>
                  <a:pt x="1733550" y="140139"/>
                </a:cubicBezTo>
                <a:cubicBezTo>
                  <a:pt x="1774473" y="136991"/>
                  <a:pt x="1921227" y="131822"/>
                  <a:pt x="1952625" y="130614"/>
                </a:cubicBezTo>
                <a:cubicBezTo>
                  <a:pt x="1970088" y="129027"/>
                  <a:pt x="1987693" y="128587"/>
                  <a:pt x="2005013" y="125852"/>
                </a:cubicBezTo>
                <a:cubicBezTo>
                  <a:pt x="2017944" y="123810"/>
                  <a:pt x="2030276" y="118895"/>
                  <a:pt x="2043113" y="116327"/>
                </a:cubicBezTo>
                <a:cubicBezTo>
                  <a:pt x="2051050" y="114739"/>
                  <a:pt x="2059072" y="113527"/>
                  <a:pt x="2066925" y="111564"/>
                </a:cubicBezTo>
                <a:cubicBezTo>
                  <a:pt x="2071795" y="110346"/>
                  <a:pt x="2076261" y="107627"/>
                  <a:pt x="2081213" y="106802"/>
                </a:cubicBezTo>
                <a:cubicBezTo>
                  <a:pt x="2116083" y="100990"/>
                  <a:pt x="2182260" y="98631"/>
                  <a:pt x="2209800" y="97277"/>
                </a:cubicBezTo>
                <a:lnTo>
                  <a:pt x="2414588" y="87752"/>
                </a:lnTo>
                <a:cubicBezTo>
                  <a:pt x="2457493" y="82984"/>
                  <a:pt x="2493548" y="78227"/>
                  <a:pt x="2538413" y="78227"/>
                </a:cubicBezTo>
                <a:cubicBezTo>
                  <a:pt x="2632089" y="78227"/>
                  <a:pt x="2725738" y="81402"/>
                  <a:pt x="2819400" y="82989"/>
                </a:cubicBezTo>
                <a:cubicBezTo>
                  <a:pt x="2825750" y="84577"/>
                  <a:pt x="2832156" y="85954"/>
                  <a:pt x="2838450" y="87752"/>
                </a:cubicBezTo>
                <a:cubicBezTo>
                  <a:pt x="2856210" y="92826"/>
                  <a:pt x="2854599" y="95153"/>
                  <a:pt x="2876550" y="97277"/>
                </a:cubicBezTo>
                <a:cubicBezTo>
                  <a:pt x="2917754" y="101265"/>
                  <a:pt x="2958987" y="105957"/>
                  <a:pt x="3000375" y="106802"/>
                </a:cubicBezTo>
                <a:cubicBezTo>
                  <a:pt x="3192429" y="110721"/>
                  <a:pt x="3384550" y="109977"/>
                  <a:pt x="3576638" y="111564"/>
                </a:cubicBezTo>
                <a:cubicBezTo>
                  <a:pt x="3636687" y="121573"/>
                  <a:pt x="3595605" y="115366"/>
                  <a:pt x="3700463" y="125852"/>
                </a:cubicBezTo>
                <a:cubicBezTo>
                  <a:pt x="3713198" y="127126"/>
                  <a:pt x="3725835" y="129274"/>
                  <a:pt x="3738563" y="130614"/>
                </a:cubicBezTo>
                <a:cubicBezTo>
                  <a:pt x="3774627" y="134410"/>
                  <a:pt x="3817070" y="137386"/>
                  <a:pt x="3852863" y="140139"/>
                </a:cubicBezTo>
                <a:cubicBezTo>
                  <a:pt x="3868779" y="145445"/>
                  <a:pt x="3868252" y="145676"/>
                  <a:pt x="3886200" y="149664"/>
                </a:cubicBezTo>
                <a:cubicBezTo>
                  <a:pt x="3903664" y="153545"/>
                  <a:pt x="3912483" y="154215"/>
                  <a:pt x="3929063" y="159189"/>
                </a:cubicBezTo>
                <a:cubicBezTo>
                  <a:pt x="3938680" y="162074"/>
                  <a:pt x="3957638" y="168714"/>
                  <a:pt x="3957638" y="168714"/>
                </a:cubicBezTo>
                <a:cubicBezTo>
                  <a:pt x="3981876" y="241437"/>
                  <a:pt x="3902840" y="0"/>
                  <a:pt x="3967163" y="283014"/>
                </a:cubicBezTo>
                <a:cubicBezTo>
                  <a:pt x="3968614" y="289397"/>
                  <a:pt x="3979919" y="285979"/>
                  <a:pt x="3986213" y="287777"/>
                </a:cubicBezTo>
                <a:cubicBezTo>
                  <a:pt x="3991040" y="289156"/>
                  <a:pt x="3995480" y="292478"/>
                  <a:pt x="4000500" y="292539"/>
                </a:cubicBezTo>
                <a:lnTo>
                  <a:pt x="4772025" y="297302"/>
                </a:lnTo>
                <a:cubicBezTo>
                  <a:pt x="4781550" y="298889"/>
                  <a:pt x="4791041" y="300698"/>
                  <a:pt x="4800600" y="302064"/>
                </a:cubicBezTo>
                <a:cubicBezTo>
                  <a:pt x="4819911" y="304823"/>
                  <a:pt x="4852278" y="307996"/>
                  <a:pt x="4872038" y="311589"/>
                </a:cubicBezTo>
                <a:cubicBezTo>
                  <a:pt x="4878478" y="312760"/>
                  <a:pt x="4884698" y="314932"/>
                  <a:pt x="4891088" y="316352"/>
                </a:cubicBezTo>
                <a:cubicBezTo>
                  <a:pt x="4898990" y="318108"/>
                  <a:pt x="4906963" y="319527"/>
                  <a:pt x="4914900" y="321114"/>
                </a:cubicBezTo>
                <a:cubicBezTo>
                  <a:pt x="4951224" y="339276"/>
                  <a:pt x="4926946" y="329471"/>
                  <a:pt x="4991100" y="340164"/>
                </a:cubicBezTo>
                <a:cubicBezTo>
                  <a:pt x="5000625" y="341752"/>
                  <a:pt x="5010514" y="341873"/>
                  <a:pt x="5019675" y="344927"/>
                </a:cubicBezTo>
                <a:cubicBezTo>
                  <a:pt x="5029200" y="348102"/>
                  <a:pt x="5038311" y="353032"/>
                  <a:pt x="5048250" y="354452"/>
                </a:cubicBezTo>
                <a:lnTo>
                  <a:pt x="5114925" y="363977"/>
                </a:lnTo>
                <a:cubicBezTo>
                  <a:pt x="5119688" y="365564"/>
                  <a:pt x="5124386" y="367360"/>
                  <a:pt x="5129213" y="368739"/>
                </a:cubicBezTo>
                <a:cubicBezTo>
                  <a:pt x="5135507" y="370537"/>
                  <a:pt x="5141885" y="372030"/>
                  <a:pt x="5148263" y="373502"/>
                </a:cubicBezTo>
                <a:cubicBezTo>
                  <a:pt x="5193577" y="383959"/>
                  <a:pt x="5181290" y="381388"/>
                  <a:pt x="5219700" y="387789"/>
                </a:cubicBezTo>
                <a:cubicBezTo>
                  <a:pt x="5282879" y="419378"/>
                  <a:pt x="5203985" y="381054"/>
                  <a:pt x="5253038" y="402077"/>
                </a:cubicBezTo>
                <a:cubicBezTo>
                  <a:pt x="5259563" y="404874"/>
                  <a:pt x="5265021" y="410918"/>
                  <a:pt x="5272088" y="411602"/>
                </a:cubicBezTo>
                <a:cubicBezTo>
                  <a:pt x="5314780" y="415733"/>
                  <a:pt x="5357813" y="414777"/>
                  <a:pt x="5400675" y="416364"/>
                </a:cubicBezTo>
                <a:cubicBezTo>
                  <a:pt x="5452721" y="429376"/>
                  <a:pt x="5425764" y="424443"/>
                  <a:pt x="5481638" y="430652"/>
                </a:cubicBezTo>
                <a:cubicBezTo>
                  <a:pt x="5515887" y="442068"/>
                  <a:pt x="5473123" y="428220"/>
                  <a:pt x="5514975" y="440177"/>
                </a:cubicBezTo>
                <a:cubicBezTo>
                  <a:pt x="5519802" y="441556"/>
                  <a:pt x="5524436" y="443560"/>
                  <a:pt x="5529263" y="444939"/>
                </a:cubicBezTo>
                <a:cubicBezTo>
                  <a:pt x="5535557" y="446737"/>
                  <a:pt x="5542184" y="447404"/>
                  <a:pt x="5548313" y="449702"/>
                </a:cubicBezTo>
                <a:cubicBezTo>
                  <a:pt x="5554960" y="452195"/>
                  <a:pt x="5560837" y="456430"/>
                  <a:pt x="5567363" y="459227"/>
                </a:cubicBezTo>
                <a:cubicBezTo>
                  <a:pt x="5576924" y="463325"/>
                  <a:pt x="5591039" y="466336"/>
                  <a:pt x="5600700" y="468752"/>
                </a:cubicBezTo>
                <a:cubicBezTo>
                  <a:pt x="5605463" y="473514"/>
                  <a:pt x="5608964" y="480027"/>
                  <a:pt x="5614988" y="483039"/>
                </a:cubicBezTo>
                <a:cubicBezTo>
                  <a:pt x="5622228" y="486659"/>
                  <a:pt x="5631047" y="485476"/>
                  <a:pt x="5638800" y="487802"/>
                </a:cubicBezTo>
                <a:cubicBezTo>
                  <a:pt x="5646989" y="490259"/>
                  <a:pt x="5654579" y="494405"/>
                  <a:pt x="5662613" y="497327"/>
                </a:cubicBezTo>
                <a:cubicBezTo>
                  <a:pt x="5672049" y="500758"/>
                  <a:pt x="5691188" y="506852"/>
                  <a:pt x="5691188" y="506852"/>
                </a:cubicBezTo>
                <a:cubicBezTo>
                  <a:pt x="5695950" y="511614"/>
                  <a:pt x="5699871" y="517403"/>
                  <a:pt x="5705475" y="521139"/>
                </a:cubicBezTo>
                <a:cubicBezTo>
                  <a:pt x="5709652" y="523924"/>
                  <a:pt x="5716213" y="522352"/>
                  <a:pt x="5719763" y="525902"/>
                </a:cubicBezTo>
                <a:cubicBezTo>
                  <a:pt x="5723313" y="529452"/>
                  <a:pt x="5720975" y="536639"/>
                  <a:pt x="5724525" y="540189"/>
                </a:cubicBezTo>
                <a:cubicBezTo>
                  <a:pt x="5732620" y="548284"/>
                  <a:pt x="5743575" y="552889"/>
                  <a:pt x="5753100" y="559239"/>
                </a:cubicBezTo>
                <a:cubicBezTo>
                  <a:pt x="5758704" y="562975"/>
                  <a:pt x="5761364" y="570515"/>
                  <a:pt x="5767388" y="573527"/>
                </a:cubicBezTo>
                <a:cubicBezTo>
                  <a:pt x="5774628" y="577147"/>
                  <a:pt x="5783106" y="578178"/>
                  <a:pt x="5791200" y="578289"/>
                </a:cubicBezTo>
                <a:cubicBezTo>
                  <a:pt x="5899140" y="579767"/>
                  <a:pt x="6007100" y="578289"/>
                  <a:pt x="6115050" y="578289"/>
                </a:cubicBezTo>
              </a:path>
            </a:pathLst>
          </a:custGeom>
          <a:ln w="38100">
            <a:solidFill>
              <a:srgbClr val="FFFF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21" name="Rectangle 320"/>
          <p:cNvSpPr/>
          <p:nvPr/>
        </p:nvSpPr>
        <p:spPr>
          <a:xfrm>
            <a:off x="914400" y="4953000"/>
            <a:ext cx="7543800" cy="1569660"/>
          </a:xfrm>
          <a:prstGeom prst="rect">
            <a:avLst/>
          </a:prstGeom>
        </p:spPr>
        <p:txBody>
          <a:bodyPr wrap="square">
            <a:spAutoFit/>
          </a:bodyPr>
          <a:lstStyle/>
          <a:p>
            <a:pPr marL="171450" indent="-171450">
              <a:buFont typeface="Arial" pitchFamily="34" charset="0"/>
              <a:buChar char="•"/>
            </a:pPr>
            <a:r>
              <a:rPr lang="en-US" sz="2400" dirty="0">
                <a:latin typeface="Comic Sans MS" pitchFamily="66" charset="0"/>
                <a:ea typeface="+mj-ea"/>
                <a:cs typeface="+mj-cs"/>
              </a:rPr>
              <a:t>All objects before the coast line are boats and all objects after the coast line are houses. </a:t>
            </a:r>
          </a:p>
          <a:p>
            <a:pPr marL="171450" indent="-171450">
              <a:buFont typeface="Arial" pitchFamily="34" charset="0"/>
              <a:buChar char="•"/>
            </a:pPr>
            <a:r>
              <a:rPr lang="en-US" sz="2400" dirty="0">
                <a:latin typeface="Comic Sans MS" pitchFamily="66" charset="0"/>
                <a:ea typeface="+mj-ea"/>
                <a:cs typeface="+mj-cs"/>
              </a:rPr>
              <a:t>Coast line serves as a decision surface that separates two classes.</a:t>
            </a:r>
          </a:p>
        </p:txBody>
      </p:sp>
      <p:sp>
        <p:nvSpPr>
          <p:cNvPr id="323" name="Rectangle 2"/>
          <p:cNvSpPr txBox="1">
            <a:spLocks noChangeArrowheads="1"/>
          </p:cNvSpPr>
          <p:nvPr/>
        </p:nvSpPr>
        <p:spPr>
          <a:xfrm>
            <a:off x="0" y="0"/>
            <a:ext cx="9144000" cy="838200"/>
          </a:xfrm>
          <a:prstGeom prst="rect">
            <a:avLst/>
          </a:prstGeom>
        </p:spPr>
        <p:txBody>
          <a:bodyPr vert="horz" lIns="91440" tIns="45720" rIns="91440" bIns="45720" rtlCol="0" anchor="ctr">
            <a:normAutofit fontScale="92500" lnSpcReduction="10000"/>
          </a:bodyPr>
          <a:lstStyle/>
          <a:p>
            <a:pPr lvl="0" algn="ctr">
              <a:spcBef>
                <a:spcPct val="0"/>
              </a:spcBef>
            </a:pPr>
            <a:r>
              <a:rPr lang="en-US" sz="2800" b="1" dirty="0">
                <a:latin typeface="Comic Sans MS" pitchFamily="66" charset="0"/>
                <a:ea typeface="+mj-ea"/>
                <a:cs typeface="+mj-cs"/>
              </a:rPr>
              <a:t>Principles and geometric representation </a:t>
            </a:r>
            <a:endParaRPr lang="en-US" sz="2800" b="1" dirty="0" smtClean="0">
              <a:latin typeface="Comic Sans MS" pitchFamily="66" charset="0"/>
              <a:ea typeface="+mj-ea"/>
              <a:cs typeface="+mj-cs"/>
            </a:endParaRPr>
          </a:p>
          <a:p>
            <a:pPr lvl="0" algn="ctr">
              <a:spcBef>
                <a:spcPct val="0"/>
              </a:spcBef>
            </a:pPr>
            <a:r>
              <a:rPr lang="en-US" sz="2800" b="1" dirty="0" smtClean="0">
                <a:latin typeface="Comic Sans MS" pitchFamily="66" charset="0"/>
                <a:ea typeface="+mj-ea"/>
                <a:cs typeface="+mj-cs"/>
              </a:rPr>
              <a:t>for </a:t>
            </a:r>
            <a:r>
              <a:rPr lang="en-US" sz="2800" b="1" dirty="0">
                <a:latin typeface="Comic Sans MS" pitchFamily="66" charset="0"/>
                <a:ea typeface="+mj-ea"/>
                <a:cs typeface="+mj-cs"/>
              </a:rPr>
              <a:t>supervised </a:t>
            </a:r>
            <a:r>
              <a:rPr lang="en-US" sz="2800" b="1" dirty="0" smtClean="0">
                <a:latin typeface="Comic Sans MS" pitchFamily="66" charset="0"/>
                <a:ea typeface="+mj-ea"/>
                <a:cs typeface="+mj-cs"/>
              </a:rPr>
              <a:t>learning</a:t>
            </a:r>
            <a:endParaRPr lang="en-US" sz="2800" b="1" dirty="0">
              <a:latin typeface="Comic Sans MS" pitchFamily="66" charset="0"/>
              <a:ea typeface="+mj-ea"/>
              <a:cs typeface="+mj-cs"/>
            </a:endParaRPr>
          </a:p>
        </p:txBody>
      </p:sp>
      <p:sp>
        <p:nvSpPr>
          <p:cNvPr id="324" name="Line 7"/>
          <p:cNvSpPr>
            <a:spLocks noChangeShapeType="1"/>
          </p:cNvSpPr>
          <p:nvPr/>
        </p:nvSpPr>
        <p:spPr bwMode="auto">
          <a:xfrm>
            <a:off x="228600" y="838200"/>
            <a:ext cx="8610600" cy="0"/>
          </a:xfrm>
          <a:prstGeom prst="line">
            <a:avLst/>
          </a:prstGeom>
          <a:noFill/>
          <a:ln w="31750">
            <a:solidFill>
              <a:srgbClr val="CC3300"/>
            </a:solidFill>
            <a:round/>
            <a:headEnd/>
            <a:tailEnd/>
          </a:ln>
        </p:spPr>
        <p:txBody>
          <a:bodyPr/>
          <a:lstStyle/>
          <a:p>
            <a:endParaRPr lang="en-US"/>
          </a:p>
        </p:txBody>
      </p:sp>
    </p:spTree>
    <p:extLst>
      <p:ext uri="{BB962C8B-B14F-4D97-AF65-F5344CB8AC3E}">
        <p14:creationId xmlns:p14="http://schemas.microsoft.com/office/powerpoint/2010/main" val="26062064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1" name="Oval 320"/>
          <p:cNvSpPr/>
          <p:nvPr/>
        </p:nvSpPr>
        <p:spPr>
          <a:xfrm>
            <a:off x="3810000" y="4876006"/>
            <a:ext cx="228600" cy="228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2" name="Oval 321"/>
          <p:cNvSpPr/>
          <p:nvPr/>
        </p:nvSpPr>
        <p:spPr>
          <a:xfrm>
            <a:off x="4267200" y="4723606"/>
            <a:ext cx="228600" cy="228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3" name="Oval 322"/>
          <p:cNvSpPr/>
          <p:nvPr/>
        </p:nvSpPr>
        <p:spPr>
          <a:xfrm>
            <a:off x="4648200" y="4571206"/>
            <a:ext cx="228600" cy="228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4" name="Oval 323"/>
          <p:cNvSpPr/>
          <p:nvPr/>
        </p:nvSpPr>
        <p:spPr>
          <a:xfrm>
            <a:off x="3200400" y="4647406"/>
            <a:ext cx="228600" cy="228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5" name="Oval 324"/>
          <p:cNvSpPr/>
          <p:nvPr/>
        </p:nvSpPr>
        <p:spPr>
          <a:xfrm>
            <a:off x="3429000" y="4495006"/>
            <a:ext cx="228600" cy="228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6" name="Oval 325"/>
          <p:cNvSpPr/>
          <p:nvPr/>
        </p:nvSpPr>
        <p:spPr>
          <a:xfrm>
            <a:off x="3810000" y="4571206"/>
            <a:ext cx="228600" cy="228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7" name="Oval 326"/>
          <p:cNvSpPr/>
          <p:nvPr/>
        </p:nvSpPr>
        <p:spPr>
          <a:xfrm>
            <a:off x="3886200" y="4342606"/>
            <a:ext cx="228600" cy="228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8" name="Oval 327"/>
          <p:cNvSpPr/>
          <p:nvPr/>
        </p:nvSpPr>
        <p:spPr>
          <a:xfrm>
            <a:off x="4343400" y="4418806"/>
            <a:ext cx="228600" cy="228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9" name="Oval 328"/>
          <p:cNvSpPr/>
          <p:nvPr/>
        </p:nvSpPr>
        <p:spPr>
          <a:xfrm>
            <a:off x="5105400" y="4418806"/>
            <a:ext cx="228600" cy="228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0" name="Oval 329"/>
          <p:cNvSpPr/>
          <p:nvPr/>
        </p:nvSpPr>
        <p:spPr>
          <a:xfrm>
            <a:off x="4495800" y="4190206"/>
            <a:ext cx="228600" cy="228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1" name="Oval 330"/>
          <p:cNvSpPr/>
          <p:nvPr/>
        </p:nvSpPr>
        <p:spPr>
          <a:xfrm>
            <a:off x="2743200" y="4571206"/>
            <a:ext cx="228600" cy="228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2" name="Oval 331"/>
          <p:cNvSpPr/>
          <p:nvPr/>
        </p:nvSpPr>
        <p:spPr>
          <a:xfrm>
            <a:off x="1905000" y="4266406"/>
            <a:ext cx="228600" cy="228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3" name="Oval 332"/>
          <p:cNvSpPr/>
          <p:nvPr/>
        </p:nvSpPr>
        <p:spPr>
          <a:xfrm>
            <a:off x="4800600" y="4342606"/>
            <a:ext cx="228600" cy="228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4" name="Oval 333"/>
          <p:cNvSpPr/>
          <p:nvPr/>
        </p:nvSpPr>
        <p:spPr>
          <a:xfrm>
            <a:off x="4876800" y="4114006"/>
            <a:ext cx="228600" cy="228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5" name="Oval 334"/>
          <p:cNvSpPr/>
          <p:nvPr/>
        </p:nvSpPr>
        <p:spPr>
          <a:xfrm>
            <a:off x="4191000" y="4037806"/>
            <a:ext cx="228600" cy="228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6" name="Oval 335"/>
          <p:cNvSpPr/>
          <p:nvPr/>
        </p:nvSpPr>
        <p:spPr>
          <a:xfrm>
            <a:off x="5257800" y="4266406"/>
            <a:ext cx="228600" cy="228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7" name="Oval 336"/>
          <p:cNvSpPr/>
          <p:nvPr/>
        </p:nvSpPr>
        <p:spPr>
          <a:xfrm>
            <a:off x="5715000" y="4342606"/>
            <a:ext cx="228600" cy="228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8" name="Oval 337"/>
          <p:cNvSpPr/>
          <p:nvPr/>
        </p:nvSpPr>
        <p:spPr>
          <a:xfrm>
            <a:off x="5334000" y="4037806"/>
            <a:ext cx="228600" cy="228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9" name="Oval 338"/>
          <p:cNvSpPr/>
          <p:nvPr/>
        </p:nvSpPr>
        <p:spPr>
          <a:xfrm>
            <a:off x="6172200" y="4190206"/>
            <a:ext cx="228600" cy="228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0" name="Oval 339"/>
          <p:cNvSpPr/>
          <p:nvPr/>
        </p:nvSpPr>
        <p:spPr>
          <a:xfrm>
            <a:off x="5791200" y="4114006"/>
            <a:ext cx="228600" cy="228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1" name="Oval 340"/>
          <p:cNvSpPr/>
          <p:nvPr/>
        </p:nvSpPr>
        <p:spPr>
          <a:xfrm>
            <a:off x="6553200" y="4114006"/>
            <a:ext cx="228600" cy="228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2" name="Oval 341"/>
          <p:cNvSpPr/>
          <p:nvPr/>
        </p:nvSpPr>
        <p:spPr>
          <a:xfrm>
            <a:off x="6934200" y="4037806"/>
            <a:ext cx="228600" cy="228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3" name="Oval 342"/>
          <p:cNvSpPr/>
          <p:nvPr/>
        </p:nvSpPr>
        <p:spPr>
          <a:xfrm>
            <a:off x="7351776" y="3961606"/>
            <a:ext cx="228600" cy="228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 name="Oval 343"/>
          <p:cNvSpPr/>
          <p:nvPr/>
        </p:nvSpPr>
        <p:spPr>
          <a:xfrm>
            <a:off x="7239000" y="3733006"/>
            <a:ext cx="228600" cy="228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5" name="Oval 344"/>
          <p:cNvSpPr/>
          <p:nvPr/>
        </p:nvSpPr>
        <p:spPr>
          <a:xfrm>
            <a:off x="6629400" y="3885406"/>
            <a:ext cx="228600" cy="228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6" name="Oval 345"/>
          <p:cNvSpPr/>
          <p:nvPr/>
        </p:nvSpPr>
        <p:spPr>
          <a:xfrm>
            <a:off x="4800600" y="3961606"/>
            <a:ext cx="228600" cy="228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7" name="Oval 346"/>
          <p:cNvSpPr/>
          <p:nvPr/>
        </p:nvSpPr>
        <p:spPr>
          <a:xfrm>
            <a:off x="5257800" y="3809206"/>
            <a:ext cx="228600" cy="228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8" name="Oval 347"/>
          <p:cNvSpPr/>
          <p:nvPr/>
        </p:nvSpPr>
        <p:spPr>
          <a:xfrm>
            <a:off x="3276600" y="4266406"/>
            <a:ext cx="228600" cy="228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9" name="Oval 348"/>
          <p:cNvSpPr/>
          <p:nvPr/>
        </p:nvSpPr>
        <p:spPr>
          <a:xfrm>
            <a:off x="3810000" y="4190206"/>
            <a:ext cx="228600" cy="228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0" name="Oval 349"/>
          <p:cNvSpPr/>
          <p:nvPr/>
        </p:nvSpPr>
        <p:spPr>
          <a:xfrm>
            <a:off x="2514600" y="4571206"/>
            <a:ext cx="228600" cy="228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1" name="Oval 350"/>
          <p:cNvSpPr/>
          <p:nvPr/>
        </p:nvSpPr>
        <p:spPr>
          <a:xfrm>
            <a:off x="2590800" y="4266406"/>
            <a:ext cx="228600" cy="228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2" name="Oval 351"/>
          <p:cNvSpPr/>
          <p:nvPr/>
        </p:nvSpPr>
        <p:spPr>
          <a:xfrm>
            <a:off x="2590800" y="4418806"/>
            <a:ext cx="228600" cy="228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3" name="Oval 352"/>
          <p:cNvSpPr/>
          <p:nvPr/>
        </p:nvSpPr>
        <p:spPr>
          <a:xfrm>
            <a:off x="2286000" y="4418806"/>
            <a:ext cx="228600" cy="228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4" name="Oval 353"/>
          <p:cNvSpPr/>
          <p:nvPr/>
        </p:nvSpPr>
        <p:spPr>
          <a:xfrm>
            <a:off x="3048000" y="4418806"/>
            <a:ext cx="228600" cy="228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5" name="Oval 354"/>
          <p:cNvSpPr/>
          <p:nvPr/>
        </p:nvSpPr>
        <p:spPr>
          <a:xfrm>
            <a:off x="2971800" y="4190206"/>
            <a:ext cx="228600" cy="228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6" name="Oval 355"/>
          <p:cNvSpPr/>
          <p:nvPr/>
        </p:nvSpPr>
        <p:spPr>
          <a:xfrm>
            <a:off x="3352800" y="4114006"/>
            <a:ext cx="228600" cy="228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7" name="Oval 356"/>
          <p:cNvSpPr/>
          <p:nvPr/>
        </p:nvSpPr>
        <p:spPr>
          <a:xfrm>
            <a:off x="3886200" y="3961606"/>
            <a:ext cx="228600" cy="228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8" name="Oval 357"/>
          <p:cNvSpPr/>
          <p:nvPr/>
        </p:nvSpPr>
        <p:spPr>
          <a:xfrm>
            <a:off x="4038600" y="3809206"/>
            <a:ext cx="228600" cy="228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9" name="Oval 358"/>
          <p:cNvSpPr/>
          <p:nvPr/>
        </p:nvSpPr>
        <p:spPr>
          <a:xfrm>
            <a:off x="3429000" y="3961606"/>
            <a:ext cx="228600" cy="228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0" name="Oval 359"/>
          <p:cNvSpPr>
            <a:spLocks noChangeAspect="1"/>
          </p:cNvSpPr>
          <p:nvPr/>
        </p:nvSpPr>
        <p:spPr>
          <a:xfrm>
            <a:off x="1981200" y="3275806"/>
            <a:ext cx="164592" cy="16459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1" name="Oval 360"/>
          <p:cNvSpPr>
            <a:spLocks noChangeAspect="1"/>
          </p:cNvSpPr>
          <p:nvPr/>
        </p:nvSpPr>
        <p:spPr>
          <a:xfrm>
            <a:off x="3429000" y="3123406"/>
            <a:ext cx="164592" cy="16459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2" name="Oval 361"/>
          <p:cNvSpPr>
            <a:spLocks noChangeAspect="1"/>
          </p:cNvSpPr>
          <p:nvPr/>
        </p:nvSpPr>
        <p:spPr>
          <a:xfrm>
            <a:off x="4495800" y="3580606"/>
            <a:ext cx="164592" cy="16459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3" name="Oval 362"/>
          <p:cNvSpPr>
            <a:spLocks noChangeAspect="1"/>
          </p:cNvSpPr>
          <p:nvPr/>
        </p:nvSpPr>
        <p:spPr>
          <a:xfrm>
            <a:off x="4191000" y="3656806"/>
            <a:ext cx="164592" cy="16459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4" name="Oval 363"/>
          <p:cNvSpPr/>
          <p:nvPr/>
        </p:nvSpPr>
        <p:spPr>
          <a:xfrm>
            <a:off x="6019800" y="3275806"/>
            <a:ext cx="228600" cy="228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5" name="Oval 364"/>
          <p:cNvSpPr/>
          <p:nvPr/>
        </p:nvSpPr>
        <p:spPr>
          <a:xfrm>
            <a:off x="5638800" y="3428206"/>
            <a:ext cx="228600" cy="228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6" name="Oval 365"/>
          <p:cNvSpPr/>
          <p:nvPr/>
        </p:nvSpPr>
        <p:spPr>
          <a:xfrm>
            <a:off x="5733288" y="3220942"/>
            <a:ext cx="228600" cy="228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7" name="Oval 366"/>
          <p:cNvSpPr/>
          <p:nvPr/>
        </p:nvSpPr>
        <p:spPr>
          <a:xfrm>
            <a:off x="5562600" y="3580606"/>
            <a:ext cx="228600" cy="228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8" name="Oval 367"/>
          <p:cNvSpPr/>
          <p:nvPr/>
        </p:nvSpPr>
        <p:spPr>
          <a:xfrm>
            <a:off x="2286000" y="4190206"/>
            <a:ext cx="228600" cy="228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9" name="Oval 368"/>
          <p:cNvSpPr/>
          <p:nvPr/>
        </p:nvSpPr>
        <p:spPr>
          <a:xfrm>
            <a:off x="4800600" y="3733006"/>
            <a:ext cx="228600" cy="228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0" name="Oval 369"/>
          <p:cNvSpPr/>
          <p:nvPr/>
        </p:nvSpPr>
        <p:spPr>
          <a:xfrm>
            <a:off x="3657600" y="3885406"/>
            <a:ext cx="228600" cy="228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1" name="Oval 370"/>
          <p:cNvSpPr/>
          <p:nvPr/>
        </p:nvSpPr>
        <p:spPr>
          <a:xfrm>
            <a:off x="4267200" y="3809206"/>
            <a:ext cx="228600" cy="228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2" name="Oval 371"/>
          <p:cNvSpPr>
            <a:spLocks noChangeAspect="1"/>
          </p:cNvSpPr>
          <p:nvPr/>
        </p:nvSpPr>
        <p:spPr>
          <a:xfrm>
            <a:off x="2667000" y="3885406"/>
            <a:ext cx="164592" cy="16459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3" name="Oval 372"/>
          <p:cNvSpPr>
            <a:spLocks noChangeAspect="1"/>
          </p:cNvSpPr>
          <p:nvPr/>
        </p:nvSpPr>
        <p:spPr>
          <a:xfrm>
            <a:off x="3886200" y="3733006"/>
            <a:ext cx="164592" cy="16459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4" name="Oval 373"/>
          <p:cNvSpPr/>
          <p:nvPr/>
        </p:nvSpPr>
        <p:spPr>
          <a:xfrm>
            <a:off x="5943600" y="3504406"/>
            <a:ext cx="228600" cy="228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5" name="Oval 374"/>
          <p:cNvSpPr/>
          <p:nvPr/>
        </p:nvSpPr>
        <p:spPr>
          <a:xfrm>
            <a:off x="5562600" y="3809206"/>
            <a:ext cx="228600" cy="228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6" name="Oval 375"/>
          <p:cNvSpPr/>
          <p:nvPr/>
        </p:nvSpPr>
        <p:spPr>
          <a:xfrm>
            <a:off x="5943600" y="3733006"/>
            <a:ext cx="228600" cy="228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7" name="Oval 376"/>
          <p:cNvSpPr/>
          <p:nvPr/>
        </p:nvSpPr>
        <p:spPr>
          <a:xfrm>
            <a:off x="6096000" y="3809206"/>
            <a:ext cx="228600" cy="228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8" name="Oval 377"/>
          <p:cNvSpPr/>
          <p:nvPr/>
        </p:nvSpPr>
        <p:spPr>
          <a:xfrm>
            <a:off x="6248400" y="3580606"/>
            <a:ext cx="228600" cy="228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9" name="Oval 378"/>
          <p:cNvSpPr/>
          <p:nvPr/>
        </p:nvSpPr>
        <p:spPr>
          <a:xfrm>
            <a:off x="4419600" y="3885406"/>
            <a:ext cx="228600" cy="228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0" name="Oval 379"/>
          <p:cNvSpPr/>
          <p:nvPr/>
        </p:nvSpPr>
        <p:spPr>
          <a:xfrm>
            <a:off x="5105400" y="3656806"/>
            <a:ext cx="228600" cy="228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1" name="Oval 380"/>
          <p:cNvSpPr/>
          <p:nvPr/>
        </p:nvSpPr>
        <p:spPr>
          <a:xfrm>
            <a:off x="5715000" y="3885406"/>
            <a:ext cx="228600" cy="228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2" name="Oval 381"/>
          <p:cNvSpPr/>
          <p:nvPr/>
        </p:nvSpPr>
        <p:spPr>
          <a:xfrm>
            <a:off x="6096000" y="4037806"/>
            <a:ext cx="228600" cy="228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3" name="Oval 382"/>
          <p:cNvSpPr/>
          <p:nvPr/>
        </p:nvSpPr>
        <p:spPr>
          <a:xfrm>
            <a:off x="6400800" y="3733006"/>
            <a:ext cx="228600" cy="228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4" name="Oval 383"/>
          <p:cNvSpPr/>
          <p:nvPr/>
        </p:nvSpPr>
        <p:spPr>
          <a:xfrm>
            <a:off x="6705600" y="3656806"/>
            <a:ext cx="228600" cy="228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5" name="Oval 384"/>
          <p:cNvSpPr/>
          <p:nvPr/>
        </p:nvSpPr>
        <p:spPr>
          <a:xfrm>
            <a:off x="6858000" y="3809206"/>
            <a:ext cx="228600" cy="228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6" name="Oval 385"/>
          <p:cNvSpPr/>
          <p:nvPr/>
        </p:nvSpPr>
        <p:spPr>
          <a:xfrm>
            <a:off x="6629400" y="3428206"/>
            <a:ext cx="228600" cy="228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7" name="Oval 386"/>
          <p:cNvSpPr/>
          <p:nvPr/>
        </p:nvSpPr>
        <p:spPr>
          <a:xfrm>
            <a:off x="6477000" y="3428206"/>
            <a:ext cx="228600" cy="228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8" name="Oval 387"/>
          <p:cNvSpPr/>
          <p:nvPr/>
        </p:nvSpPr>
        <p:spPr>
          <a:xfrm>
            <a:off x="6248400" y="3352006"/>
            <a:ext cx="228600" cy="228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9" name="Oval 388"/>
          <p:cNvSpPr/>
          <p:nvPr/>
        </p:nvSpPr>
        <p:spPr>
          <a:xfrm>
            <a:off x="3124200" y="4037806"/>
            <a:ext cx="228600" cy="228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0" name="Oval 389"/>
          <p:cNvSpPr>
            <a:spLocks noChangeAspect="1"/>
          </p:cNvSpPr>
          <p:nvPr/>
        </p:nvSpPr>
        <p:spPr>
          <a:xfrm>
            <a:off x="2667000" y="3275806"/>
            <a:ext cx="164592" cy="16459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1" name="Oval 390"/>
          <p:cNvSpPr>
            <a:spLocks noChangeAspect="1"/>
          </p:cNvSpPr>
          <p:nvPr/>
        </p:nvSpPr>
        <p:spPr>
          <a:xfrm>
            <a:off x="3200400" y="3123406"/>
            <a:ext cx="164592" cy="16459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2" name="Oval 391"/>
          <p:cNvSpPr>
            <a:spLocks noChangeAspect="1"/>
          </p:cNvSpPr>
          <p:nvPr/>
        </p:nvSpPr>
        <p:spPr>
          <a:xfrm>
            <a:off x="3276600" y="3809206"/>
            <a:ext cx="164592" cy="16459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3" name="Oval 392"/>
          <p:cNvSpPr/>
          <p:nvPr/>
        </p:nvSpPr>
        <p:spPr>
          <a:xfrm>
            <a:off x="5334000" y="3504406"/>
            <a:ext cx="228600" cy="228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4" name="Oval 393"/>
          <p:cNvSpPr>
            <a:spLocks noChangeAspect="1"/>
          </p:cNvSpPr>
          <p:nvPr/>
        </p:nvSpPr>
        <p:spPr>
          <a:xfrm>
            <a:off x="3048000" y="3885406"/>
            <a:ext cx="164592" cy="16459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5" name="Oval 394"/>
          <p:cNvSpPr>
            <a:spLocks noChangeAspect="1"/>
          </p:cNvSpPr>
          <p:nvPr/>
        </p:nvSpPr>
        <p:spPr>
          <a:xfrm>
            <a:off x="4800600" y="3656806"/>
            <a:ext cx="164592" cy="16459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6" name="Oval 395"/>
          <p:cNvSpPr>
            <a:spLocks noChangeAspect="1"/>
          </p:cNvSpPr>
          <p:nvPr/>
        </p:nvSpPr>
        <p:spPr>
          <a:xfrm>
            <a:off x="5181600" y="3580606"/>
            <a:ext cx="164592" cy="16459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7" name="Oval 396"/>
          <p:cNvSpPr>
            <a:spLocks noChangeAspect="1"/>
          </p:cNvSpPr>
          <p:nvPr/>
        </p:nvSpPr>
        <p:spPr>
          <a:xfrm>
            <a:off x="5486400" y="3352006"/>
            <a:ext cx="164592" cy="16459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8" name="Oval 397"/>
          <p:cNvSpPr>
            <a:spLocks noChangeAspect="1"/>
          </p:cNvSpPr>
          <p:nvPr/>
        </p:nvSpPr>
        <p:spPr>
          <a:xfrm>
            <a:off x="5410200" y="3275806"/>
            <a:ext cx="164592" cy="16459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9" name="Oval 398"/>
          <p:cNvSpPr/>
          <p:nvPr/>
        </p:nvSpPr>
        <p:spPr>
          <a:xfrm>
            <a:off x="2819400" y="4114006"/>
            <a:ext cx="228600" cy="228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0" name="Oval 399"/>
          <p:cNvSpPr>
            <a:spLocks noChangeAspect="1"/>
          </p:cNvSpPr>
          <p:nvPr/>
        </p:nvSpPr>
        <p:spPr>
          <a:xfrm>
            <a:off x="2590800" y="3352006"/>
            <a:ext cx="164592" cy="16459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1" name="Oval 400"/>
          <p:cNvSpPr>
            <a:spLocks noChangeAspect="1"/>
          </p:cNvSpPr>
          <p:nvPr/>
        </p:nvSpPr>
        <p:spPr>
          <a:xfrm>
            <a:off x="2895600" y="3199606"/>
            <a:ext cx="164592" cy="16459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2" name="Oval 401"/>
          <p:cNvSpPr>
            <a:spLocks noChangeAspect="1"/>
          </p:cNvSpPr>
          <p:nvPr/>
        </p:nvSpPr>
        <p:spPr>
          <a:xfrm>
            <a:off x="3505200" y="3733006"/>
            <a:ext cx="164592" cy="16459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3" name="Oval 402"/>
          <p:cNvSpPr/>
          <p:nvPr/>
        </p:nvSpPr>
        <p:spPr>
          <a:xfrm>
            <a:off x="4572000" y="3656806"/>
            <a:ext cx="228600" cy="228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4" name="Oval 403"/>
          <p:cNvSpPr>
            <a:spLocks noChangeAspect="1"/>
          </p:cNvSpPr>
          <p:nvPr/>
        </p:nvSpPr>
        <p:spPr>
          <a:xfrm>
            <a:off x="2438400" y="3961606"/>
            <a:ext cx="164592" cy="16459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5" name="Oval 404"/>
          <p:cNvSpPr>
            <a:spLocks noChangeAspect="1"/>
          </p:cNvSpPr>
          <p:nvPr/>
        </p:nvSpPr>
        <p:spPr>
          <a:xfrm>
            <a:off x="5257800" y="3428206"/>
            <a:ext cx="164592" cy="16459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6" name="Oval 405"/>
          <p:cNvSpPr>
            <a:spLocks noChangeAspect="1"/>
          </p:cNvSpPr>
          <p:nvPr/>
        </p:nvSpPr>
        <p:spPr>
          <a:xfrm>
            <a:off x="5486400" y="3220942"/>
            <a:ext cx="164592" cy="16459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7" name="Oval 406"/>
          <p:cNvSpPr>
            <a:spLocks noChangeAspect="1"/>
          </p:cNvSpPr>
          <p:nvPr/>
        </p:nvSpPr>
        <p:spPr>
          <a:xfrm>
            <a:off x="4953000" y="3504406"/>
            <a:ext cx="164592" cy="16459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8" name="Oval 407"/>
          <p:cNvSpPr>
            <a:spLocks noChangeAspect="1"/>
          </p:cNvSpPr>
          <p:nvPr/>
        </p:nvSpPr>
        <p:spPr>
          <a:xfrm>
            <a:off x="5105400" y="3352006"/>
            <a:ext cx="164592" cy="16459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9" name="Oval 408"/>
          <p:cNvSpPr/>
          <p:nvPr/>
        </p:nvSpPr>
        <p:spPr>
          <a:xfrm>
            <a:off x="2286000" y="4114006"/>
            <a:ext cx="228600" cy="228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0" name="Oval 409"/>
          <p:cNvSpPr>
            <a:spLocks noChangeAspect="1"/>
          </p:cNvSpPr>
          <p:nvPr/>
        </p:nvSpPr>
        <p:spPr>
          <a:xfrm>
            <a:off x="1600200" y="3580606"/>
            <a:ext cx="164592" cy="16459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1" name="Oval 410"/>
          <p:cNvSpPr>
            <a:spLocks noChangeAspect="1"/>
          </p:cNvSpPr>
          <p:nvPr/>
        </p:nvSpPr>
        <p:spPr>
          <a:xfrm>
            <a:off x="1447800" y="3733006"/>
            <a:ext cx="164592" cy="16459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2" name="Oval 411"/>
          <p:cNvSpPr>
            <a:spLocks noChangeAspect="1"/>
          </p:cNvSpPr>
          <p:nvPr/>
        </p:nvSpPr>
        <p:spPr>
          <a:xfrm>
            <a:off x="2743200" y="4037806"/>
            <a:ext cx="164592" cy="16459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3" name="Oval 412"/>
          <p:cNvSpPr>
            <a:spLocks noChangeAspect="1"/>
          </p:cNvSpPr>
          <p:nvPr/>
        </p:nvSpPr>
        <p:spPr>
          <a:xfrm>
            <a:off x="3657600" y="3809206"/>
            <a:ext cx="164592" cy="16459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4" name="Oval 413"/>
          <p:cNvSpPr>
            <a:spLocks noChangeAspect="1"/>
          </p:cNvSpPr>
          <p:nvPr/>
        </p:nvSpPr>
        <p:spPr>
          <a:xfrm>
            <a:off x="5257800" y="3199606"/>
            <a:ext cx="164592" cy="16459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5" name="Oval 414"/>
          <p:cNvSpPr>
            <a:spLocks noChangeAspect="1"/>
          </p:cNvSpPr>
          <p:nvPr/>
        </p:nvSpPr>
        <p:spPr>
          <a:xfrm>
            <a:off x="5029200" y="3199606"/>
            <a:ext cx="164592" cy="16459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6" name="Oval 415"/>
          <p:cNvSpPr>
            <a:spLocks noChangeAspect="1"/>
          </p:cNvSpPr>
          <p:nvPr/>
        </p:nvSpPr>
        <p:spPr>
          <a:xfrm>
            <a:off x="5105400" y="3275806"/>
            <a:ext cx="164592" cy="16459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7" name="Oval 416"/>
          <p:cNvSpPr>
            <a:spLocks noChangeAspect="1"/>
          </p:cNvSpPr>
          <p:nvPr/>
        </p:nvSpPr>
        <p:spPr>
          <a:xfrm>
            <a:off x="4724400" y="3504406"/>
            <a:ext cx="164592" cy="16459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8" name="Oval 417"/>
          <p:cNvSpPr>
            <a:spLocks noChangeAspect="1"/>
          </p:cNvSpPr>
          <p:nvPr/>
        </p:nvSpPr>
        <p:spPr>
          <a:xfrm>
            <a:off x="4191000" y="3123406"/>
            <a:ext cx="164592" cy="16459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9" name="Oval 418"/>
          <p:cNvSpPr>
            <a:spLocks noChangeAspect="1"/>
          </p:cNvSpPr>
          <p:nvPr/>
        </p:nvSpPr>
        <p:spPr>
          <a:xfrm>
            <a:off x="2971800" y="3656806"/>
            <a:ext cx="164592" cy="16459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0" name="Oval 419"/>
          <p:cNvSpPr>
            <a:spLocks noChangeAspect="1"/>
          </p:cNvSpPr>
          <p:nvPr/>
        </p:nvSpPr>
        <p:spPr>
          <a:xfrm>
            <a:off x="2895600" y="3504406"/>
            <a:ext cx="164592" cy="16459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1" name="Oval 420"/>
          <p:cNvSpPr>
            <a:spLocks noChangeAspect="1"/>
          </p:cNvSpPr>
          <p:nvPr/>
        </p:nvSpPr>
        <p:spPr>
          <a:xfrm>
            <a:off x="2743200" y="3656806"/>
            <a:ext cx="164592" cy="16459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2" name="Oval 421"/>
          <p:cNvSpPr>
            <a:spLocks noChangeAspect="1"/>
          </p:cNvSpPr>
          <p:nvPr/>
        </p:nvSpPr>
        <p:spPr>
          <a:xfrm>
            <a:off x="2743200" y="3580606"/>
            <a:ext cx="164592" cy="16459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3" name="Oval 422"/>
          <p:cNvSpPr>
            <a:spLocks noChangeAspect="1"/>
          </p:cNvSpPr>
          <p:nvPr/>
        </p:nvSpPr>
        <p:spPr>
          <a:xfrm>
            <a:off x="2590800" y="3504406"/>
            <a:ext cx="164592" cy="16459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4" name="Oval 423"/>
          <p:cNvSpPr>
            <a:spLocks noChangeAspect="1"/>
          </p:cNvSpPr>
          <p:nvPr/>
        </p:nvSpPr>
        <p:spPr>
          <a:xfrm>
            <a:off x="2514600" y="3428206"/>
            <a:ext cx="164592" cy="16459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5" name="Oval 424"/>
          <p:cNvSpPr>
            <a:spLocks noChangeAspect="1"/>
          </p:cNvSpPr>
          <p:nvPr/>
        </p:nvSpPr>
        <p:spPr>
          <a:xfrm>
            <a:off x="2819400" y="3428206"/>
            <a:ext cx="164592" cy="16459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6" name="Oval 425"/>
          <p:cNvSpPr>
            <a:spLocks noChangeAspect="1"/>
          </p:cNvSpPr>
          <p:nvPr/>
        </p:nvSpPr>
        <p:spPr>
          <a:xfrm>
            <a:off x="2743200" y="3352006"/>
            <a:ext cx="164592" cy="16459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7" name="Oval 426"/>
          <p:cNvSpPr>
            <a:spLocks noChangeAspect="1"/>
          </p:cNvSpPr>
          <p:nvPr/>
        </p:nvSpPr>
        <p:spPr>
          <a:xfrm>
            <a:off x="2286000" y="3428206"/>
            <a:ext cx="164592" cy="16459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8" name="Oval 427"/>
          <p:cNvSpPr>
            <a:spLocks noChangeAspect="1"/>
          </p:cNvSpPr>
          <p:nvPr/>
        </p:nvSpPr>
        <p:spPr>
          <a:xfrm>
            <a:off x="2438400" y="3580606"/>
            <a:ext cx="164592" cy="16459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9" name="Oval 428"/>
          <p:cNvSpPr>
            <a:spLocks noChangeAspect="1"/>
          </p:cNvSpPr>
          <p:nvPr/>
        </p:nvSpPr>
        <p:spPr>
          <a:xfrm>
            <a:off x="2362200" y="3504406"/>
            <a:ext cx="164592" cy="16459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0" name="Oval 429"/>
          <p:cNvSpPr>
            <a:spLocks noChangeAspect="1"/>
          </p:cNvSpPr>
          <p:nvPr/>
        </p:nvSpPr>
        <p:spPr>
          <a:xfrm>
            <a:off x="2133600" y="3580606"/>
            <a:ext cx="164592" cy="16459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1" name="Oval 430"/>
          <p:cNvSpPr>
            <a:spLocks noChangeAspect="1"/>
          </p:cNvSpPr>
          <p:nvPr/>
        </p:nvSpPr>
        <p:spPr>
          <a:xfrm>
            <a:off x="1752600" y="3504406"/>
            <a:ext cx="164592" cy="16459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2" name="Oval 431"/>
          <p:cNvSpPr>
            <a:spLocks noChangeAspect="1"/>
          </p:cNvSpPr>
          <p:nvPr/>
        </p:nvSpPr>
        <p:spPr>
          <a:xfrm>
            <a:off x="2133600" y="3961606"/>
            <a:ext cx="164592" cy="16459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3" name="Oval 432"/>
          <p:cNvSpPr>
            <a:spLocks noChangeAspect="1"/>
          </p:cNvSpPr>
          <p:nvPr/>
        </p:nvSpPr>
        <p:spPr>
          <a:xfrm>
            <a:off x="2209800" y="3733006"/>
            <a:ext cx="164592" cy="16459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4" name="Oval 433"/>
          <p:cNvSpPr>
            <a:spLocks noChangeAspect="1"/>
          </p:cNvSpPr>
          <p:nvPr/>
        </p:nvSpPr>
        <p:spPr>
          <a:xfrm>
            <a:off x="2438400" y="3733006"/>
            <a:ext cx="164592" cy="16459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5" name="Oval 434"/>
          <p:cNvSpPr>
            <a:spLocks noChangeAspect="1"/>
          </p:cNvSpPr>
          <p:nvPr/>
        </p:nvSpPr>
        <p:spPr>
          <a:xfrm>
            <a:off x="2057400" y="3428206"/>
            <a:ext cx="164592" cy="16459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6" name="Oval 435"/>
          <p:cNvSpPr>
            <a:spLocks noChangeAspect="1"/>
          </p:cNvSpPr>
          <p:nvPr/>
        </p:nvSpPr>
        <p:spPr>
          <a:xfrm>
            <a:off x="1752600" y="3275806"/>
            <a:ext cx="164592" cy="16459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7" name="Oval 436"/>
          <p:cNvSpPr>
            <a:spLocks noChangeAspect="1"/>
          </p:cNvSpPr>
          <p:nvPr/>
        </p:nvSpPr>
        <p:spPr>
          <a:xfrm>
            <a:off x="1905000" y="3656806"/>
            <a:ext cx="164592" cy="16459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8" name="Oval 437"/>
          <p:cNvSpPr>
            <a:spLocks noChangeAspect="1"/>
          </p:cNvSpPr>
          <p:nvPr/>
        </p:nvSpPr>
        <p:spPr>
          <a:xfrm>
            <a:off x="1981200" y="3885406"/>
            <a:ext cx="164592" cy="16459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9" name="Oval 438"/>
          <p:cNvSpPr>
            <a:spLocks noChangeAspect="1"/>
          </p:cNvSpPr>
          <p:nvPr/>
        </p:nvSpPr>
        <p:spPr>
          <a:xfrm>
            <a:off x="1676400" y="3733006"/>
            <a:ext cx="164592" cy="16459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0" name="Oval 439"/>
          <p:cNvSpPr>
            <a:spLocks noChangeAspect="1"/>
          </p:cNvSpPr>
          <p:nvPr/>
        </p:nvSpPr>
        <p:spPr>
          <a:xfrm>
            <a:off x="2286000" y="3885406"/>
            <a:ext cx="164592" cy="16459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1" name="Oval 440"/>
          <p:cNvSpPr>
            <a:spLocks noChangeAspect="1"/>
          </p:cNvSpPr>
          <p:nvPr/>
        </p:nvSpPr>
        <p:spPr>
          <a:xfrm>
            <a:off x="2895600" y="3809206"/>
            <a:ext cx="164592" cy="16459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2" name="Oval 441"/>
          <p:cNvSpPr>
            <a:spLocks noChangeAspect="1"/>
          </p:cNvSpPr>
          <p:nvPr/>
        </p:nvSpPr>
        <p:spPr>
          <a:xfrm>
            <a:off x="3200400" y="3733006"/>
            <a:ext cx="164592" cy="16459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3" name="Oval 442"/>
          <p:cNvSpPr>
            <a:spLocks noChangeAspect="1"/>
          </p:cNvSpPr>
          <p:nvPr/>
        </p:nvSpPr>
        <p:spPr>
          <a:xfrm>
            <a:off x="1981200" y="3809206"/>
            <a:ext cx="164592" cy="16459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4" name="Oval 443"/>
          <p:cNvSpPr>
            <a:spLocks noChangeAspect="1"/>
          </p:cNvSpPr>
          <p:nvPr/>
        </p:nvSpPr>
        <p:spPr>
          <a:xfrm>
            <a:off x="4953000" y="3428206"/>
            <a:ext cx="164592" cy="16459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5" name="Oval 444"/>
          <p:cNvSpPr>
            <a:spLocks noChangeAspect="1"/>
          </p:cNvSpPr>
          <p:nvPr/>
        </p:nvSpPr>
        <p:spPr>
          <a:xfrm>
            <a:off x="4419600" y="3504406"/>
            <a:ext cx="164592" cy="16459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6" name="Oval 445"/>
          <p:cNvSpPr>
            <a:spLocks noChangeAspect="1"/>
          </p:cNvSpPr>
          <p:nvPr/>
        </p:nvSpPr>
        <p:spPr>
          <a:xfrm>
            <a:off x="1752600" y="3885406"/>
            <a:ext cx="164592" cy="16459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7" name="Oval 446"/>
          <p:cNvSpPr>
            <a:spLocks noChangeAspect="1"/>
          </p:cNvSpPr>
          <p:nvPr/>
        </p:nvSpPr>
        <p:spPr>
          <a:xfrm>
            <a:off x="2209800" y="4037806"/>
            <a:ext cx="164592" cy="16459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8" name="Oval 447"/>
          <p:cNvSpPr>
            <a:spLocks noChangeAspect="1"/>
          </p:cNvSpPr>
          <p:nvPr/>
        </p:nvSpPr>
        <p:spPr>
          <a:xfrm>
            <a:off x="1600200" y="3885406"/>
            <a:ext cx="164592" cy="16459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9" name="Oval 448"/>
          <p:cNvSpPr>
            <a:spLocks noChangeAspect="1"/>
          </p:cNvSpPr>
          <p:nvPr/>
        </p:nvSpPr>
        <p:spPr>
          <a:xfrm>
            <a:off x="4876800" y="3352006"/>
            <a:ext cx="164592" cy="16459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0" name="Oval 449"/>
          <p:cNvSpPr>
            <a:spLocks noChangeAspect="1"/>
          </p:cNvSpPr>
          <p:nvPr/>
        </p:nvSpPr>
        <p:spPr>
          <a:xfrm>
            <a:off x="4572000" y="3428206"/>
            <a:ext cx="164592" cy="16459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1" name="Oval 450"/>
          <p:cNvSpPr>
            <a:spLocks noChangeAspect="1"/>
          </p:cNvSpPr>
          <p:nvPr/>
        </p:nvSpPr>
        <p:spPr>
          <a:xfrm>
            <a:off x="4038600" y="3504406"/>
            <a:ext cx="164592" cy="16459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2" name="Oval 451"/>
          <p:cNvSpPr>
            <a:spLocks noChangeAspect="1"/>
          </p:cNvSpPr>
          <p:nvPr/>
        </p:nvSpPr>
        <p:spPr>
          <a:xfrm>
            <a:off x="3810000" y="3580606"/>
            <a:ext cx="164592" cy="16459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3" name="Oval 452"/>
          <p:cNvSpPr>
            <a:spLocks noChangeAspect="1"/>
          </p:cNvSpPr>
          <p:nvPr/>
        </p:nvSpPr>
        <p:spPr>
          <a:xfrm>
            <a:off x="4114800" y="3047206"/>
            <a:ext cx="164592" cy="16459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4" name="Oval 453"/>
          <p:cNvSpPr>
            <a:spLocks noChangeAspect="1"/>
          </p:cNvSpPr>
          <p:nvPr/>
        </p:nvSpPr>
        <p:spPr>
          <a:xfrm>
            <a:off x="4038600" y="3275806"/>
            <a:ext cx="164592" cy="16459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5" name="Oval 454"/>
          <p:cNvSpPr>
            <a:spLocks noChangeAspect="1"/>
          </p:cNvSpPr>
          <p:nvPr/>
        </p:nvSpPr>
        <p:spPr>
          <a:xfrm>
            <a:off x="3886200" y="3123406"/>
            <a:ext cx="164592" cy="16459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6" name="Oval 455"/>
          <p:cNvSpPr>
            <a:spLocks noChangeAspect="1"/>
          </p:cNvSpPr>
          <p:nvPr/>
        </p:nvSpPr>
        <p:spPr>
          <a:xfrm>
            <a:off x="4800600" y="3275806"/>
            <a:ext cx="164592" cy="16459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7" name="Oval 456"/>
          <p:cNvSpPr>
            <a:spLocks noChangeAspect="1"/>
          </p:cNvSpPr>
          <p:nvPr/>
        </p:nvSpPr>
        <p:spPr>
          <a:xfrm>
            <a:off x="3733800" y="3123406"/>
            <a:ext cx="164592" cy="16459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8" name="Oval 457"/>
          <p:cNvSpPr>
            <a:spLocks noChangeAspect="1"/>
          </p:cNvSpPr>
          <p:nvPr/>
        </p:nvSpPr>
        <p:spPr>
          <a:xfrm>
            <a:off x="3581400" y="3428206"/>
            <a:ext cx="164592" cy="16459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9" name="Oval 458"/>
          <p:cNvSpPr>
            <a:spLocks noChangeAspect="1"/>
          </p:cNvSpPr>
          <p:nvPr/>
        </p:nvSpPr>
        <p:spPr>
          <a:xfrm>
            <a:off x="3505200" y="3352006"/>
            <a:ext cx="164592" cy="16459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0" name="Oval 459"/>
          <p:cNvSpPr>
            <a:spLocks noChangeAspect="1"/>
          </p:cNvSpPr>
          <p:nvPr/>
        </p:nvSpPr>
        <p:spPr>
          <a:xfrm>
            <a:off x="3886200" y="3199606"/>
            <a:ext cx="164592" cy="16459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1" name="Oval 460"/>
          <p:cNvSpPr>
            <a:spLocks noChangeAspect="1"/>
          </p:cNvSpPr>
          <p:nvPr/>
        </p:nvSpPr>
        <p:spPr>
          <a:xfrm>
            <a:off x="4343400" y="3428206"/>
            <a:ext cx="164592" cy="16459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2" name="Oval 461"/>
          <p:cNvSpPr>
            <a:spLocks noChangeAspect="1"/>
          </p:cNvSpPr>
          <p:nvPr/>
        </p:nvSpPr>
        <p:spPr>
          <a:xfrm>
            <a:off x="4572000" y="3123406"/>
            <a:ext cx="164592" cy="16459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3" name="Oval 462"/>
          <p:cNvSpPr>
            <a:spLocks noChangeAspect="1"/>
          </p:cNvSpPr>
          <p:nvPr/>
        </p:nvSpPr>
        <p:spPr>
          <a:xfrm>
            <a:off x="3886200" y="3428206"/>
            <a:ext cx="164592" cy="16459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4" name="Oval 463"/>
          <p:cNvSpPr>
            <a:spLocks noChangeAspect="1"/>
          </p:cNvSpPr>
          <p:nvPr/>
        </p:nvSpPr>
        <p:spPr>
          <a:xfrm>
            <a:off x="3733800" y="3275806"/>
            <a:ext cx="164592" cy="16459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5" name="Oval 464"/>
          <p:cNvSpPr>
            <a:spLocks noChangeAspect="1"/>
          </p:cNvSpPr>
          <p:nvPr/>
        </p:nvSpPr>
        <p:spPr>
          <a:xfrm>
            <a:off x="3657600" y="3047206"/>
            <a:ext cx="164592" cy="16459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6" name="Oval 465"/>
          <p:cNvSpPr>
            <a:spLocks noChangeAspect="1"/>
          </p:cNvSpPr>
          <p:nvPr/>
        </p:nvSpPr>
        <p:spPr>
          <a:xfrm>
            <a:off x="3505200" y="3275806"/>
            <a:ext cx="164592" cy="16459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7" name="Oval 466"/>
          <p:cNvSpPr>
            <a:spLocks noChangeAspect="1"/>
          </p:cNvSpPr>
          <p:nvPr/>
        </p:nvSpPr>
        <p:spPr>
          <a:xfrm>
            <a:off x="3429000" y="3199606"/>
            <a:ext cx="164592" cy="16459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8" name="Oval 467"/>
          <p:cNvSpPr>
            <a:spLocks noChangeAspect="1"/>
          </p:cNvSpPr>
          <p:nvPr/>
        </p:nvSpPr>
        <p:spPr>
          <a:xfrm>
            <a:off x="4114800" y="3428206"/>
            <a:ext cx="164592" cy="16459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9" name="Oval 468"/>
          <p:cNvSpPr>
            <a:spLocks noChangeAspect="1"/>
          </p:cNvSpPr>
          <p:nvPr/>
        </p:nvSpPr>
        <p:spPr>
          <a:xfrm>
            <a:off x="4724400" y="3199606"/>
            <a:ext cx="164592" cy="16459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0" name="Oval 469"/>
          <p:cNvSpPr>
            <a:spLocks noChangeAspect="1"/>
          </p:cNvSpPr>
          <p:nvPr/>
        </p:nvSpPr>
        <p:spPr>
          <a:xfrm>
            <a:off x="3886200" y="3352006"/>
            <a:ext cx="164592" cy="16459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1" name="Oval 470"/>
          <p:cNvSpPr>
            <a:spLocks noChangeAspect="1"/>
          </p:cNvSpPr>
          <p:nvPr/>
        </p:nvSpPr>
        <p:spPr>
          <a:xfrm>
            <a:off x="3810000" y="3275806"/>
            <a:ext cx="164592" cy="16459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2" name="Oval 471"/>
          <p:cNvSpPr>
            <a:spLocks noChangeAspect="1"/>
          </p:cNvSpPr>
          <p:nvPr/>
        </p:nvSpPr>
        <p:spPr>
          <a:xfrm>
            <a:off x="3657600" y="3504406"/>
            <a:ext cx="164592" cy="16459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3" name="Oval 472"/>
          <p:cNvSpPr>
            <a:spLocks noChangeAspect="1"/>
          </p:cNvSpPr>
          <p:nvPr/>
        </p:nvSpPr>
        <p:spPr>
          <a:xfrm>
            <a:off x="3429000" y="3580606"/>
            <a:ext cx="164592" cy="16459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4" name="Oval 473"/>
          <p:cNvSpPr>
            <a:spLocks noChangeAspect="1"/>
          </p:cNvSpPr>
          <p:nvPr/>
        </p:nvSpPr>
        <p:spPr>
          <a:xfrm>
            <a:off x="3429000" y="3504406"/>
            <a:ext cx="164592" cy="16459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5" name="Oval 474"/>
          <p:cNvSpPr>
            <a:spLocks noChangeAspect="1"/>
          </p:cNvSpPr>
          <p:nvPr/>
        </p:nvSpPr>
        <p:spPr>
          <a:xfrm>
            <a:off x="3352800" y="3428206"/>
            <a:ext cx="164592" cy="16459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6" name="Oval 475"/>
          <p:cNvSpPr>
            <a:spLocks noChangeAspect="1"/>
          </p:cNvSpPr>
          <p:nvPr/>
        </p:nvSpPr>
        <p:spPr>
          <a:xfrm>
            <a:off x="2971800" y="3275806"/>
            <a:ext cx="164592" cy="16459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7" name="Oval 476"/>
          <p:cNvSpPr>
            <a:spLocks noChangeAspect="1"/>
          </p:cNvSpPr>
          <p:nvPr/>
        </p:nvSpPr>
        <p:spPr>
          <a:xfrm>
            <a:off x="3048000" y="3352006"/>
            <a:ext cx="164592" cy="16459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8" name="Oval 477"/>
          <p:cNvSpPr>
            <a:spLocks noChangeAspect="1"/>
          </p:cNvSpPr>
          <p:nvPr/>
        </p:nvSpPr>
        <p:spPr>
          <a:xfrm>
            <a:off x="3048000" y="3428206"/>
            <a:ext cx="164592" cy="16459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9" name="Oval 478"/>
          <p:cNvSpPr>
            <a:spLocks noChangeAspect="1"/>
          </p:cNvSpPr>
          <p:nvPr/>
        </p:nvSpPr>
        <p:spPr>
          <a:xfrm>
            <a:off x="3124200" y="3504406"/>
            <a:ext cx="164592" cy="16459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0" name="Oval 479"/>
          <p:cNvSpPr>
            <a:spLocks noChangeAspect="1"/>
          </p:cNvSpPr>
          <p:nvPr/>
        </p:nvSpPr>
        <p:spPr>
          <a:xfrm>
            <a:off x="3200400" y="3580606"/>
            <a:ext cx="164592" cy="16459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1" name="Oval 480"/>
          <p:cNvSpPr>
            <a:spLocks noChangeAspect="1"/>
          </p:cNvSpPr>
          <p:nvPr/>
        </p:nvSpPr>
        <p:spPr>
          <a:xfrm>
            <a:off x="3276600" y="3275806"/>
            <a:ext cx="164592" cy="16459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2" name="Oval 481"/>
          <p:cNvSpPr>
            <a:spLocks noChangeAspect="1"/>
          </p:cNvSpPr>
          <p:nvPr/>
        </p:nvSpPr>
        <p:spPr>
          <a:xfrm>
            <a:off x="3200400" y="3199606"/>
            <a:ext cx="164592" cy="16459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3" name="Oval 482"/>
          <p:cNvSpPr>
            <a:spLocks noChangeAspect="1"/>
          </p:cNvSpPr>
          <p:nvPr/>
        </p:nvSpPr>
        <p:spPr>
          <a:xfrm>
            <a:off x="3352800" y="3352006"/>
            <a:ext cx="164592" cy="16459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4" name="Oval 483"/>
          <p:cNvSpPr>
            <a:spLocks noChangeAspect="1"/>
          </p:cNvSpPr>
          <p:nvPr/>
        </p:nvSpPr>
        <p:spPr>
          <a:xfrm>
            <a:off x="4267200" y="3047206"/>
            <a:ext cx="164592" cy="16459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5" name="Oval 484"/>
          <p:cNvSpPr>
            <a:spLocks noChangeAspect="1"/>
          </p:cNvSpPr>
          <p:nvPr/>
        </p:nvSpPr>
        <p:spPr>
          <a:xfrm>
            <a:off x="4191000" y="3199606"/>
            <a:ext cx="164592" cy="16459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6" name="Oval 485"/>
          <p:cNvSpPr>
            <a:spLocks noChangeAspect="1"/>
          </p:cNvSpPr>
          <p:nvPr/>
        </p:nvSpPr>
        <p:spPr>
          <a:xfrm>
            <a:off x="4495800" y="3275806"/>
            <a:ext cx="164592" cy="16459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7" name="Oval 486"/>
          <p:cNvSpPr>
            <a:spLocks noChangeAspect="1"/>
          </p:cNvSpPr>
          <p:nvPr/>
        </p:nvSpPr>
        <p:spPr>
          <a:xfrm>
            <a:off x="4572000" y="3352006"/>
            <a:ext cx="164592" cy="16459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8" name="Oval 487"/>
          <p:cNvSpPr>
            <a:spLocks noChangeAspect="1"/>
          </p:cNvSpPr>
          <p:nvPr/>
        </p:nvSpPr>
        <p:spPr>
          <a:xfrm>
            <a:off x="4343400" y="3275806"/>
            <a:ext cx="164592" cy="16459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9" name="Oval 488"/>
          <p:cNvSpPr>
            <a:spLocks noChangeAspect="1"/>
          </p:cNvSpPr>
          <p:nvPr/>
        </p:nvSpPr>
        <p:spPr>
          <a:xfrm>
            <a:off x="4407408" y="3111214"/>
            <a:ext cx="164592" cy="16459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0" name="Rectangle 489"/>
          <p:cNvSpPr/>
          <p:nvPr/>
        </p:nvSpPr>
        <p:spPr>
          <a:xfrm>
            <a:off x="2438400" y="2285206"/>
            <a:ext cx="146304" cy="146304"/>
          </a:xfrm>
          <a:prstGeom prst="rect">
            <a:avLst/>
          </a:prstGeom>
          <a:noFill/>
          <a:ln w="12700">
            <a:solidFill>
              <a:srgbClr val="25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1" name="Rectangle 490"/>
          <p:cNvSpPr/>
          <p:nvPr/>
        </p:nvSpPr>
        <p:spPr>
          <a:xfrm>
            <a:off x="1828800" y="2056606"/>
            <a:ext cx="146304" cy="146304"/>
          </a:xfrm>
          <a:prstGeom prst="rect">
            <a:avLst/>
          </a:prstGeom>
          <a:noFill/>
          <a:ln w="12700">
            <a:solidFill>
              <a:srgbClr val="25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2" name="Rectangle 491"/>
          <p:cNvSpPr>
            <a:spLocks/>
          </p:cNvSpPr>
          <p:nvPr/>
        </p:nvSpPr>
        <p:spPr>
          <a:xfrm>
            <a:off x="1524000" y="2666206"/>
            <a:ext cx="146304" cy="146304"/>
          </a:xfrm>
          <a:prstGeom prst="rect">
            <a:avLst/>
          </a:prstGeom>
          <a:noFill/>
          <a:ln w="12700">
            <a:solidFill>
              <a:srgbClr val="25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3" name="Rectangle 492"/>
          <p:cNvSpPr/>
          <p:nvPr/>
        </p:nvSpPr>
        <p:spPr>
          <a:xfrm>
            <a:off x="4419600" y="2437606"/>
            <a:ext cx="146304" cy="146304"/>
          </a:xfrm>
          <a:prstGeom prst="rect">
            <a:avLst/>
          </a:prstGeom>
          <a:noFill/>
          <a:ln w="12700">
            <a:solidFill>
              <a:srgbClr val="25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4" name="Rectangle 493"/>
          <p:cNvSpPr/>
          <p:nvPr/>
        </p:nvSpPr>
        <p:spPr>
          <a:xfrm>
            <a:off x="1828800" y="2513806"/>
            <a:ext cx="146304" cy="146304"/>
          </a:xfrm>
          <a:prstGeom prst="rect">
            <a:avLst/>
          </a:prstGeom>
          <a:noFill/>
          <a:ln w="12700">
            <a:solidFill>
              <a:srgbClr val="25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5" name="Rectangle 494"/>
          <p:cNvSpPr/>
          <p:nvPr/>
        </p:nvSpPr>
        <p:spPr>
          <a:xfrm>
            <a:off x="2057400" y="2132806"/>
            <a:ext cx="146304" cy="146304"/>
          </a:xfrm>
          <a:prstGeom prst="rect">
            <a:avLst/>
          </a:prstGeom>
          <a:noFill/>
          <a:ln w="12700">
            <a:solidFill>
              <a:srgbClr val="25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6" name="Rectangle 495"/>
          <p:cNvSpPr/>
          <p:nvPr/>
        </p:nvSpPr>
        <p:spPr>
          <a:xfrm>
            <a:off x="1981200" y="2209006"/>
            <a:ext cx="146304" cy="146304"/>
          </a:xfrm>
          <a:prstGeom prst="rect">
            <a:avLst/>
          </a:prstGeom>
          <a:noFill/>
          <a:ln w="12700">
            <a:solidFill>
              <a:srgbClr val="25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7" name="Rectangle 496"/>
          <p:cNvSpPr/>
          <p:nvPr/>
        </p:nvSpPr>
        <p:spPr>
          <a:xfrm>
            <a:off x="3124200" y="2437606"/>
            <a:ext cx="146304" cy="146304"/>
          </a:xfrm>
          <a:prstGeom prst="rect">
            <a:avLst/>
          </a:prstGeom>
          <a:noFill/>
          <a:ln w="12700">
            <a:solidFill>
              <a:srgbClr val="25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8" name="Rectangle 497"/>
          <p:cNvSpPr/>
          <p:nvPr/>
        </p:nvSpPr>
        <p:spPr>
          <a:xfrm>
            <a:off x="4419600" y="2590006"/>
            <a:ext cx="146304" cy="146304"/>
          </a:xfrm>
          <a:prstGeom prst="rect">
            <a:avLst/>
          </a:prstGeom>
          <a:noFill/>
          <a:ln w="12700">
            <a:solidFill>
              <a:srgbClr val="25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9" name="Rectangle 498"/>
          <p:cNvSpPr/>
          <p:nvPr/>
        </p:nvSpPr>
        <p:spPr>
          <a:xfrm>
            <a:off x="4343400" y="2590006"/>
            <a:ext cx="146304" cy="146304"/>
          </a:xfrm>
          <a:prstGeom prst="rect">
            <a:avLst/>
          </a:prstGeom>
          <a:noFill/>
          <a:ln w="12700">
            <a:solidFill>
              <a:srgbClr val="25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0" name="Rectangle 499"/>
          <p:cNvSpPr/>
          <p:nvPr/>
        </p:nvSpPr>
        <p:spPr>
          <a:xfrm>
            <a:off x="2362200" y="2209006"/>
            <a:ext cx="146304" cy="146304"/>
          </a:xfrm>
          <a:prstGeom prst="rect">
            <a:avLst/>
          </a:prstGeom>
          <a:noFill/>
          <a:ln w="12700">
            <a:solidFill>
              <a:srgbClr val="25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1" name="Rectangle 500"/>
          <p:cNvSpPr/>
          <p:nvPr/>
        </p:nvSpPr>
        <p:spPr>
          <a:xfrm>
            <a:off x="1981200" y="2056606"/>
            <a:ext cx="146304" cy="146304"/>
          </a:xfrm>
          <a:prstGeom prst="rect">
            <a:avLst/>
          </a:prstGeom>
          <a:noFill/>
          <a:ln w="12700">
            <a:solidFill>
              <a:srgbClr val="25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2" name="Rectangle 501"/>
          <p:cNvSpPr/>
          <p:nvPr/>
        </p:nvSpPr>
        <p:spPr>
          <a:xfrm>
            <a:off x="3657600" y="2437606"/>
            <a:ext cx="146304" cy="146304"/>
          </a:xfrm>
          <a:prstGeom prst="rect">
            <a:avLst/>
          </a:prstGeom>
          <a:noFill/>
          <a:ln w="12700">
            <a:solidFill>
              <a:srgbClr val="25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3" name="Rectangle 502"/>
          <p:cNvSpPr/>
          <p:nvPr/>
        </p:nvSpPr>
        <p:spPr>
          <a:xfrm>
            <a:off x="3962400" y="2513806"/>
            <a:ext cx="146304" cy="146304"/>
          </a:xfrm>
          <a:prstGeom prst="rect">
            <a:avLst/>
          </a:prstGeom>
          <a:noFill/>
          <a:ln w="12700">
            <a:solidFill>
              <a:srgbClr val="25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4" name="Rectangle 503"/>
          <p:cNvSpPr/>
          <p:nvPr/>
        </p:nvSpPr>
        <p:spPr>
          <a:xfrm>
            <a:off x="4267200" y="2285206"/>
            <a:ext cx="146304" cy="146304"/>
          </a:xfrm>
          <a:prstGeom prst="rect">
            <a:avLst/>
          </a:prstGeom>
          <a:noFill/>
          <a:ln w="12700">
            <a:solidFill>
              <a:srgbClr val="25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5" name="Rectangle 504"/>
          <p:cNvSpPr/>
          <p:nvPr/>
        </p:nvSpPr>
        <p:spPr>
          <a:xfrm>
            <a:off x="3810000" y="2513806"/>
            <a:ext cx="146304" cy="146304"/>
          </a:xfrm>
          <a:prstGeom prst="rect">
            <a:avLst/>
          </a:prstGeom>
          <a:noFill/>
          <a:ln w="12700">
            <a:solidFill>
              <a:srgbClr val="25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6" name="Rectangle 505"/>
          <p:cNvSpPr/>
          <p:nvPr/>
        </p:nvSpPr>
        <p:spPr>
          <a:xfrm>
            <a:off x="4038600" y="2590006"/>
            <a:ext cx="146304" cy="146304"/>
          </a:xfrm>
          <a:prstGeom prst="rect">
            <a:avLst/>
          </a:prstGeom>
          <a:noFill/>
          <a:ln w="12700">
            <a:solidFill>
              <a:srgbClr val="25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7" name="Rectangle 506"/>
          <p:cNvSpPr/>
          <p:nvPr/>
        </p:nvSpPr>
        <p:spPr>
          <a:xfrm>
            <a:off x="3352800" y="2513806"/>
            <a:ext cx="146304" cy="146304"/>
          </a:xfrm>
          <a:prstGeom prst="rect">
            <a:avLst/>
          </a:prstGeom>
          <a:noFill/>
          <a:ln w="12700">
            <a:solidFill>
              <a:srgbClr val="25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8" name="Rectangle 507"/>
          <p:cNvSpPr/>
          <p:nvPr/>
        </p:nvSpPr>
        <p:spPr>
          <a:xfrm>
            <a:off x="1524000" y="2513806"/>
            <a:ext cx="146304" cy="146304"/>
          </a:xfrm>
          <a:prstGeom prst="rect">
            <a:avLst/>
          </a:prstGeom>
          <a:noFill/>
          <a:ln w="12700">
            <a:solidFill>
              <a:srgbClr val="25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9" name="Rectangle 508"/>
          <p:cNvSpPr/>
          <p:nvPr/>
        </p:nvSpPr>
        <p:spPr>
          <a:xfrm>
            <a:off x="1981200" y="2590006"/>
            <a:ext cx="146304" cy="146304"/>
          </a:xfrm>
          <a:prstGeom prst="rect">
            <a:avLst/>
          </a:prstGeom>
          <a:noFill/>
          <a:ln w="12700">
            <a:solidFill>
              <a:srgbClr val="25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0" name="Rectangle 509"/>
          <p:cNvSpPr/>
          <p:nvPr/>
        </p:nvSpPr>
        <p:spPr>
          <a:xfrm>
            <a:off x="3810000" y="2437606"/>
            <a:ext cx="146304" cy="146304"/>
          </a:xfrm>
          <a:prstGeom prst="rect">
            <a:avLst/>
          </a:prstGeom>
          <a:noFill/>
          <a:ln w="12700">
            <a:solidFill>
              <a:srgbClr val="25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1" name="Rectangle 510"/>
          <p:cNvSpPr/>
          <p:nvPr/>
        </p:nvSpPr>
        <p:spPr>
          <a:xfrm>
            <a:off x="2819400" y="2209006"/>
            <a:ext cx="146304" cy="146304"/>
          </a:xfrm>
          <a:prstGeom prst="rect">
            <a:avLst/>
          </a:prstGeom>
          <a:noFill/>
          <a:ln w="12700">
            <a:solidFill>
              <a:srgbClr val="25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2" name="Rectangle 511"/>
          <p:cNvSpPr/>
          <p:nvPr/>
        </p:nvSpPr>
        <p:spPr>
          <a:xfrm>
            <a:off x="3048000" y="2666206"/>
            <a:ext cx="146304" cy="146304"/>
          </a:xfrm>
          <a:prstGeom prst="rect">
            <a:avLst/>
          </a:prstGeom>
          <a:noFill/>
          <a:ln w="12700">
            <a:solidFill>
              <a:srgbClr val="25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3" name="Rectangle 512"/>
          <p:cNvSpPr/>
          <p:nvPr/>
        </p:nvSpPr>
        <p:spPr>
          <a:xfrm>
            <a:off x="1447800" y="2742406"/>
            <a:ext cx="146304" cy="146304"/>
          </a:xfrm>
          <a:prstGeom prst="rect">
            <a:avLst/>
          </a:prstGeom>
          <a:noFill/>
          <a:ln w="12700">
            <a:solidFill>
              <a:srgbClr val="25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4" name="Rectangle 513"/>
          <p:cNvSpPr/>
          <p:nvPr/>
        </p:nvSpPr>
        <p:spPr>
          <a:xfrm>
            <a:off x="1752600" y="2590006"/>
            <a:ext cx="146304" cy="146304"/>
          </a:xfrm>
          <a:prstGeom prst="rect">
            <a:avLst/>
          </a:prstGeom>
          <a:noFill/>
          <a:ln w="12700">
            <a:solidFill>
              <a:srgbClr val="25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5" name="Rectangle 514"/>
          <p:cNvSpPr/>
          <p:nvPr/>
        </p:nvSpPr>
        <p:spPr>
          <a:xfrm>
            <a:off x="3429000" y="2666206"/>
            <a:ext cx="146304" cy="146304"/>
          </a:xfrm>
          <a:prstGeom prst="rect">
            <a:avLst/>
          </a:prstGeom>
          <a:noFill/>
          <a:ln w="12700">
            <a:solidFill>
              <a:srgbClr val="25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6" name="Rectangle 515"/>
          <p:cNvSpPr/>
          <p:nvPr/>
        </p:nvSpPr>
        <p:spPr>
          <a:xfrm>
            <a:off x="3657600" y="2590006"/>
            <a:ext cx="146304" cy="146304"/>
          </a:xfrm>
          <a:prstGeom prst="rect">
            <a:avLst/>
          </a:prstGeom>
          <a:noFill/>
          <a:ln w="12700">
            <a:solidFill>
              <a:srgbClr val="25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7" name="Rectangle 516"/>
          <p:cNvSpPr/>
          <p:nvPr/>
        </p:nvSpPr>
        <p:spPr>
          <a:xfrm>
            <a:off x="3048000" y="2437606"/>
            <a:ext cx="146304" cy="146304"/>
          </a:xfrm>
          <a:prstGeom prst="rect">
            <a:avLst/>
          </a:prstGeom>
          <a:noFill/>
          <a:ln w="12700">
            <a:solidFill>
              <a:srgbClr val="25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8" name="Rectangle 517"/>
          <p:cNvSpPr/>
          <p:nvPr/>
        </p:nvSpPr>
        <p:spPr>
          <a:xfrm>
            <a:off x="2362200" y="2513806"/>
            <a:ext cx="146304" cy="146304"/>
          </a:xfrm>
          <a:prstGeom prst="rect">
            <a:avLst/>
          </a:prstGeom>
          <a:noFill/>
          <a:ln w="12700">
            <a:solidFill>
              <a:srgbClr val="25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9" name="Rectangle 518"/>
          <p:cNvSpPr/>
          <p:nvPr/>
        </p:nvSpPr>
        <p:spPr>
          <a:xfrm>
            <a:off x="1447800" y="3047206"/>
            <a:ext cx="146304" cy="146304"/>
          </a:xfrm>
          <a:prstGeom prst="rect">
            <a:avLst/>
          </a:prstGeom>
          <a:noFill/>
          <a:ln w="12700">
            <a:solidFill>
              <a:srgbClr val="25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0" name="Rectangle 519"/>
          <p:cNvSpPr/>
          <p:nvPr/>
        </p:nvSpPr>
        <p:spPr>
          <a:xfrm>
            <a:off x="2057400" y="2519902"/>
            <a:ext cx="146304" cy="146304"/>
          </a:xfrm>
          <a:prstGeom prst="rect">
            <a:avLst/>
          </a:prstGeom>
          <a:noFill/>
          <a:ln w="12700">
            <a:solidFill>
              <a:srgbClr val="25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1" name="Rectangle 520"/>
          <p:cNvSpPr/>
          <p:nvPr/>
        </p:nvSpPr>
        <p:spPr>
          <a:xfrm>
            <a:off x="2362200" y="2666206"/>
            <a:ext cx="146304" cy="146304"/>
          </a:xfrm>
          <a:prstGeom prst="rect">
            <a:avLst/>
          </a:prstGeom>
          <a:noFill/>
          <a:ln w="12700">
            <a:solidFill>
              <a:srgbClr val="25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2" name="Rectangle 521"/>
          <p:cNvSpPr/>
          <p:nvPr/>
        </p:nvSpPr>
        <p:spPr>
          <a:xfrm>
            <a:off x="2895600" y="2818606"/>
            <a:ext cx="146304" cy="146304"/>
          </a:xfrm>
          <a:prstGeom prst="rect">
            <a:avLst/>
          </a:prstGeom>
          <a:noFill/>
          <a:ln w="12700">
            <a:solidFill>
              <a:srgbClr val="25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3" name="Rectangle 522"/>
          <p:cNvSpPr/>
          <p:nvPr/>
        </p:nvSpPr>
        <p:spPr>
          <a:xfrm>
            <a:off x="2209800" y="2513806"/>
            <a:ext cx="146304" cy="146304"/>
          </a:xfrm>
          <a:prstGeom prst="rect">
            <a:avLst/>
          </a:prstGeom>
          <a:noFill/>
          <a:ln w="12700">
            <a:solidFill>
              <a:srgbClr val="25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4" name="Rectangle 523"/>
          <p:cNvSpPr/>
          <p:nvPr/>
        </p:nvSpPr>
        <p:spPr>
          <a:xfrm>
            <a:off x="2209800" y="2894806"/>
            <a:ext cx="146304" cy="146304"/>
          </a:xfrm>
          <a:prstGeom prst="rect">
            <a:avLst/>
          </a:prstGeom>
          <a:noFill/>
          <a:ln w="12700">
            <a:solidFill>
              <a:srgbClr val="25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5" name="Rectangle 524"/>
          <p:cNvSpPr/>
          <p:nvPr/>
        </p:nvSpPr>
        <p:spPr>
          <a:xfrm>
            <a:off x="2743200" y="2513806"/>
            <a:ext cx="146304" cy="146304"/>
          </a:xfrm>
          <a:prstGeom prst="rect">
            <a:avLst/>
          </a:prstGeom>
          <a:noFill/>
          <a:ln w="12700">
            <a:solidFill>
              <a:srgbClr val="25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6" name="Rectangle 525"/>
          <p:cNvSpPr/>
          <p:nvPr/>
        </p:nvSpPr>
        <p:spPr>
          <a:xfrm>
            <a:off x="1905000" y="2742406"/>
            <a:ext cx="146304" cy="146304"/>
          </a:xfrm>
          <a:prstGeom prst="rect">
            <a:avLst/>
          </a:prstGeom>
          <a:noFill/>
          <a:ln w="12700">
            <a:solidFill>
              <a:srgbClr val="25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7" name="Rectangle 526"/>
          <p:cNvSpPr/>
          <p:nvPr/>
        </p:nvSpPr>
        <p:spPr>
          <a:xfrm>
            <a:off x="2667000" y="2666206"/>
            <a:ext cx="146304" cy="146304"/>
          </a:xfrm>
          <a:prstGeom prst="rect">
            <a:avLst/>
          </a:prstGeom>
          <a:noFill/>
          <a:ln w="12700">
            <a:solidFill>
              <a:srgbClr val="25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8" name="Rectangle 527"/>
          <p:cNvSpPr/>
          <p:nvPr/>
        </p:nvSpPr>
        <p:spPr>
          <a:xfrm>
            <a:off x="2743200" y="2818606"/>
            <a:ext cx="146304" cy="146304"/>
          </a:xfrm>
          <a:prstGeom prst="rect">
            <a:avLst/>
          </a:prstGeom>
          <a:noFill/>
          <a:ln w="12700">
            <a:solidFill>
              <a:srgbClr val="25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9" name="Rectangle 528"/>
          <p:cNvSpPr/>
          <p:nvPr/>
        </p:nvSpPr>
        <p:spPr>
          <a:xfrm>
            <a:off x="2438400" y="2818606"/>
            <a:ext cx="146304" cy="146304"/>
          </a:xfrm>
          <a:prstGeom prst="rect">
            <a:avLst/>
          </a:prstGeom>
          <a:noFill/>
          <a:ln w="12700">
            <a:solidFill>
              <a:srgbClr val="25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0" name="Rectangle 529"/>
          <p:cNvSpPr/>
          <p:nvPr/>
        </p:nvSpPr>
        <p:spPr>
          <a:xfrm>
            <a:off x="2895600" y="2513806"/>
            <a:ext cx="146304" cy="146304"/>
          </a:xfrm>
          <a:prstGeom prst="rect">
            <a:avLst/>
          </a:prstGeom>
          <a:noFill/>
          <a:ln w="12700">
            <a:solidFill>
              <a:srgbClr val="25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1" name="Rectangle 530"/>
          <p:cNvSpPr/>
          <p:nvPr/>
        </p:nvSpPr>
        <p:spPr>
          <a:xfrm>
            <a:off x="2514600" y="2513806"/>
            <a:ext cx="146304" cy="146304"/>
          </a:xfrm>
          <a:prstGeom prst="rect">
            <a:avLst/>
          </a:prstGeom>
          <a:noFill/>
          <a:ln w="12700">
            <a:solidFill>
              <a:srgbClr val="25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2" name="Rectangle 531"/>
          <p:cNvSpPr/>
          <p:nvPr/>
        </p:nvSpPr>
        <p:spPr>
          <a:xfrm>
            <a:off x="2590800" y="2437606"/>
            <a:ext cx="146304" cy="146304"/>
          </a:xfrm>
          <a:prstGeom prst="rect">
            <a:avLst/>
          </a:prstGeom>
          <a:noFill/>
          <a:ln w="12700">
            <a:solidFill>
              <a:srgbClr val="25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3" name="Rectangle 532"/>
          <p:cNvSpPr/>
          <p:nvPr/>
        </p:nvSpPr>
        <p:spPr>
          <a:xfrm>
            <a:off x="3124200" y="2742406"/>
            <a:ext cx="146304" cy="146304"/>
          </a:xfrm>
          <a:prstGeom prst="rect">
            <a:avLst/>
          </a:prstGeom>
          <a:noFill/>
          <a:ln w="12700">
            <a:solidFill>
              <a:srgbClr val="25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4" name="Rectangle 533"/>
          <p:cNvSpPr/>
          <p:nvPr/>
        </p:nvSpPr>
        <p:spPr>
          <a:xfrm>
            <a:off x="2590800" y="2818606"/>
            <a:ext cx="146304" cy="146304"/>
          </a:xfrm>
          <a:prstGeom prst="rect">
            <a:avLst/>
          </a:prstGeom>
          <a:noFill/>
          <a:ln w="12700">
            <a:solidFill>
              <a:srgbClr val="25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5" name="Rectangle 534"/>
          <p:cNvSpPr/>
          <p:nvPr/>
        </p:nvSpPr>
        <p:spPr>
          <a:xfrm>
            <a:off x="2286000" y="2056606"/>
            <a:ext cx="146304" cy="146304"/>
          </a:xfrm>
          <a:prstGeom prst="rect">
            <a:avLst/>
          </a:prstGeom>
          <a:noFill/>
          <a:ln w="12700">
            <a:solidFill>
              <a:srgbClr val="25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6" name="Rectangle 535"/>
          <p:cNvSpPr/>
          <p:nvPr/>
        </p:nvSpPr>
        <p:spPr>
          <a:xfrm>
            <a:off x="1676400" y="2056606"/>
            <a:ext cx="146304" cy="146304"/>
          </a:xfrm>
          <a:prstGeom prst="rect">
            <a:avLst/>
          </a:prstGeom>
          <a:noFill/>
          <a:ln w="12700">
            <a:solidFill>
              <a:srgbClr val="25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7" name="Rectangle 536"/>
          <p:cNvSpPr/>
          <p:nvPr/>
        </p:nvSpPr>
        <p:spPr>
          <a:xfrm>
            <a:off x="2133600" y="2056606"/>
            <a:ext cx="146304" cy="146304"/>
          </a:xfrm>
          <a:prstGeom prst="rect">
            <a:avLst/>
          </a:prstGeom>
          <a:noFill/>
          <a:ln w="12700">
            <a:solidFill>
              <a:srgbClr val="25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8" name="Rectangle 537"/>
          <p:cNvSpPr/>
          <p:nvPr/>
        </p:nvSpPr>
        <p:spPr>
          <a:xfrm>
            <a:off x="1524000" y="2056606"/>
            <a:ext cx="146304" cy="146304"/>
          </a:xfrm>
          <a:prstGeom prst="rect">
            <a:avLst/>
          </a:prstGeom>
          <a:noFill/>
          <a:ln w="12700">
            <a:solidFill>
              <a:srgbClr val="25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9" name="Rectangle 538"/>
          <p:cNvSpPr/>
          <p:nvPr/>
        </p:nvSpPr>
        <p:spPr>
          <a:xfrm>
            <a:off x="2209800" y="2132806"/>
            <a:ext cx="146304" cy="146304"/>
          </a:xfrm>
          <a:prstGeom prst="rect">
            <a:avLst/>
          </a:prstGeom>
          <a:noFill/>
          <a:ln w="12700">
            <a:solidFill>
              <a:srgbClr val="25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0" name="Rectangle 539"/>
          <p:cNvSpPr/>
          <p:nvPr/>
        </p:nvSpPr>
        <p:spPr>
          <a:xfrm>
            <a:off x="1828800" y="2132806"/>
            <a:ext cx="146304" cy="146304"/>
          </a:xfrm>
          <a:prstGeom prst="rect">
            <a:avLst/>
          </a:prstGeom>
          <a:noFill/>
          <a:ln w="12700">
            <a:solidFill>
              <a:srgbClr val="25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1" name="Rectangle 540"/>
          <p:cNvSpPr/>
          <p:nvPr/>
        </p:nvSpPr>
        <p:spPr>
          <a:xfrm>
            <a:off x="3276600" y="2742406"/>
            <a:ext cx="146304" cy="146304"/>
          </a:xfrm>
          <a:prstGeom prst="rect">
            <a:avLst/>
          </a:prstGeom>
          <a:noFill/>
          <a:ln w="12700">
            <a:solidFill>
              <a:srgbClr val="25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2" name="Rectangle 541"/>
          <p:cNvSpPr/>
          <p:nvPr/>
        </p:nvSpPr>
        <p:spPr>
          <a:xfrm>
            <a:off x="2438400" y="2132806"/>
            <a:ext cx="146304" cy="146304"/>
          </a:xfrm>
          <a:prstGeom prst="rect">
            <a:avLst/>
          </a:prstGeom>
          <a:noFill/>
          <a:ln w="12700">
            <a:solidFill>
              <a:srgbClr val="25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3" name="Rectangle 542"/>
          <p:cNvSpPr/>
          <p:nvPr/>
        </p:nvSpPr>
        <p:spPr>
          <a:xfrm>
            <a:off x="4419600" y="2132806"/>
            <a:ext cx="146304" cy="146304"/>
          </a:xfrm>
          <a:prstGeom prst="rect">
            <a:avLst/>
          </a:prstGeom>
          <a:noFill/>
          <a:ln w="12700">
            <a:solidFill>
              <a:srgbClr val="25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4" name="Rectangle 543"/>
          <p:cNvSpPr/>
          <p:nvPr/>
        </p:nvSpPr>
        <p:spPr>
          <a:xfrm>
            <a:off x="2590800" y="2056606"/>
            <a:ext cx="146304" cy="146304"/>
          </a:xfrm>
          <a:prstGeom prst="rect">
            <a:avLst/>
          </a:prstGeom>
          <a:noFill/>
          <a:ln w="12700">
            <a:solidFill>
              <a:srgbClr val="25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5" name="Rectangle 544"/>
          <p:cNvSpPr/>
          <p:nvPr/>
        </p:nvSpPr>
        <p:spPr>
          <a:xfrm>
            <a:off x="4114800" y="2056606"/>
            <a:ext cx="146304" cy="146304"/>
          </a:xfrm>
          <a:prstGeom prst="rect">
            <a:avLst/>
          </a:prstGeom>
          <a:noFill/>
          <a:ln w="12700">
            <a:solidFill>
              <a:srgbClr val="25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6" name="Rectangle 545"/>
          <p:cNvSpPr/>
          <p:nvPr/>
        </p:nvSpPr>
        <p:spPr>
          <a:xfrm>
            <a:off x="2438400" y="2056606"/>
            <a:ext cx="146304" cy="146304"/>
          </a:xfrm>
          <a:prstGeom prst="rect">
            <a:avLst/>
          </a:prstGeom>
          <a:noFill/>
          <a:ln w="12700">
            <a:solidFill>
              <a:srgbClr val="25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7" name="Rectangle 546"/>
          <p:cNvSpPr/>
          <p:nvPr/>
        </p:nvSpPr>
        <p:spPr>
          <a:xfrm>
            <a:off x="3886200" y="2361406"/>
            <a:ext cx="146304" cy="146304"/>
          </a:xfrm>
          <a:prstGeom prst="rect">
            <a:avLst/>
          </a:prstGeom>
          <a:noFill/>
          <a:ln w="12700">
            <a:solidFill>
              <a:srgbClr val="25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8" name="Rectangle 547"/>
          <p:cNvSpPr/>
          <p:nvPr/>
        </p:nvSpPr>
        <p:spPr>
          <a:xfrm>
            <a:off x="2667000" y="2209006"/>
            <a:ext cx="146304" cy="146304"/>
          </a:xfrm>
          <a:prstGeom prst="rect">
            <a:avLst/>
          </a:prstGeom>
          <a:noFill/>
          <a:ln w="12700">
            <a:solidFill>
              <a:srgbClr val="25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9" name="Rectangle 548"/>
          <p:cNvSpPr/>
          <p:nvPr/>
        </p:nvSpPr>
        <p:spPr>
          <a:xfrm>
            <a:off x="2895600" y="2056606"/>
            <a:ext cx="146304" cy="146304"/>
          </a:xfrm>
          <a:prstGeom prst="rect">
            <a:avLst/>
          </a:prstGeom>
          <a:noFill/>
          <a:ln w="12700">
            <a:solidFill>
              <a:srgbClr val="25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0" name="Rectangle 549"/>
          <p:cNvSpPr/>
          <p:nvPr/>
        </p:nvSpPr>
        <p:spPr>
          <a:xfrm>
            <a:off x="2743200" y="2056606"/>
            <a:ext cx="146304" cy="146304"/>
          </a:xfrm>
          <a:prstGeom prst="rect">
            <a:avLst/>
          </a:prstGeom>
          <a:noFill/>
          <a:ln w="12700">
            <a:solidFill>
              <a:srgbClr val="25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1" name="Rectangle 550"/>
          <p:cNvSpPr/>
          <p:nvPr/>
        </p:nvSpPr>
        <p:spPr>
          <a:xfrm>
            <a:off x="3505200" y="2437606"/>
            <a:ext cx="146304" cy="146304"/>
          </a:xfrm>
          <a:prstGeom prst="rect">
            <a:avLst/>
          </a:prstGeom>
          <a:noFill/>
          <a:ln w="12700">
            <a:solidFill>
              <a:srgbClr val="25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2" name="Rectangle 551"/>
          <p:cNvSpPr/>
          <p:nvPr/>
        </p:nvSpPr>
        <p:spPr>
          <a:xfrm>
            <a:off x="2514600" y="2209006"/>
            <a:ext cx="146304" cy="146304"/>
          </a:xfrm>
          <a:prstGeom prst="rect">
            <a:avLst/>
          </a:prstGeom>
          <a:noFill/>
          <a:ln w="12700">
            <a:solidFill>
              <a:srgbClr val="25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3" name="Rectangle 552"/>
          <p:cNvSpPr/>
          <p:nvPr/>
        </p:nvSpPr>
        <p:spPr>
          <a:xfrm>
            <a:off x="5181600" y="2285206"/>
            <a:ext cx="146304" cy="146304"/>
          </a:xfrm>
          <a:prstGeom prst="rect">
            <a:avLst/>
          </a:prstGeom>
          <a:noFill/>
          <a:ln w="12700">
            <a:solidFill>
              <a:srgbClr val="25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4" name="Rectangle 553"/>
          <p:cNvSpPr/>
          <p:nvPr/>
        </p:nvSpPr>
        <p:spPr>
          <a:xfrm>
            <a:off x="5943600" y="2285206"/>
            <a:ext cx="146304" cy="146304"/>
          </a:xfrm>
          <a:prstGeom prst="rect">
            <a:avLst/>
          </a:prstGeom>
          <a:noFill/>
          <a:ln w="12700">
            <a:solidFill>
              <a:srgbClr val="25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5" name="Rectangle 554"/>
          <p:cNvSpPr/>
          <p:nvPr/>
        </p:nvSpPr>
        <p:spPr>
          <a:xfrm>
            <a:off x="5181600" y="2209006"/>
            <a:ext cx="146304" cy="146304"/>
          </a:xfrm>
          <a:prstGeom prst="rect">
            <a:avLst/>
          </a:prstGeom>
          <a:noFill/>
          <a:ln w="12700">
            <a:solidFill>
              <a:srgbClr val="25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6" name="Rectangle 555"/>
          <p:cNvSpPr/>
          <p:nvPr/>
        </p:nvSpPr>
        <p:spPr>
          <a:xfrm>
            <a:off x="5105400" y="2361406"/>
            <a:ext cx="146304" cy="146304"/>
          </a:xfrm>
          <a:prstGeom prst="rect">
            <a:avLst/>
          </a:prstGeom>
          <a:noFill/>
          <a:ln w="12700">
            <a:solidFill>
              <a:srgbClr val="25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7" name="Rectangle 556"/>
          <p:cNvSpPr/>
          <p:nvPr/>
        </p:nvSpPr>
        <p:spPr>
          <a:xfrm>
            <a:off x="5029200" y="2285206"/>
            <a:ext cx="146304" cy="146304"/>
          </a:xfrm>
          <a:prstGeom prst="rect">
            <a:avLst/>
          </a:prstGeom>
          <a:noFill/>
          <a:ln w="12700">
            <a:solidFill>
              <a:srgbClr val="25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8" name="Rectangle 557"/>
          <p:cNvSpPr/>
          <p:nvPr/>
        </p:nvSpPr>
        <p:spPr>
          <a:xfrm>
            <a:off x="5029200" y="2209006"/>
            <a:ext cx="146304" cy="146304"/>
          </a:xfrm>
          <a:prstGeom prst="rect">
            <a:avLst/>
          </a:prstGeom>
          <a:noFill/>
          <a:ln w="12700">
            <a:solidFill>
              <a:srgbClr val="25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9" name="Rectangle 558"/>
          <p:cNvSpPr/>
          <p:nvPr/>
        </p:nvSpPr>
        <p:spPr>
          <a:xfrm>
            <a:off x="4953000" y="2285206"/>
            <a:ext cx="146304" cy="146304"/>
          </a:xfrm>
          <a:prstGeom prst="rect">
            <a:avLst/>
          </a:prstGeom>
          <a:noFill/>
          <a:ln w="12700">
            <a:solidFill>
              <a:srgbClr val="25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0" name="Rectangle 559"/>
          <p:cNvSpPr/>
          <p:nvPr/>
        </p:nvSpPr>
        <p:spPr>
          <a:xfrm>
            <a:off x="5410200" y="2056606"/>
            <a:ext cx="146304" cy="146304"/>
          </a:xfrm>
          <a:prstGeom prst="rect">
            <a:avLst/>
          </a:prstGeom>
          <a:noFill/>
          <a:ln w="12700">
            <a:solidFill>
              <a:srgbClr val="25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1" name="Rectangle 560"/>
          <p:cNvSpPr/>
          <p:nvPr/>
        </p:nvSpPr>
        <p:spPr>
          <a:xfrm>
            <a:off x="5105400" y="2513806"/>
            <a:ext cx="146304" cy="146304"/>
          </a:xfrm>
          <a:prstGeom prst="rect">
            <a:avLst/>
          </a:prstGeom>
          <a:noFill/>
          <a:ln w="12700">
            <a:solidFill>
              <a:srgbClr val="25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2" name="Rectangle 561"/>
          <p:cNvSpPr/>
          <p:nvPr/>
        </p:nvSpPr>
        <p:spPr>
          <a:xfrm>
            <a:off x="4953000" y="2361406"/>
            <a:ext cx="146304" cy="146304"/>
          </a:xfrm>
          <a:prstGeom prst="rect">
            <a:avLst/>
          </a:prstGeom>
          <a:noFill/>
          <a:ln w="12700">
            <a:solidFill>
              <a:srgbClr val="25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3" name="Rectangle 562"/>
          <p:cNvSpPr/>
          <p:nvPr/>
        </p:nvSpPr>
        <p:spPr>
          <a:xfrm>
            <a:off x="5105400" y="2666206"/>
            <a:ext cx="146304" cy="146304"/>
          </a:xfrm>
          <a:prstGeom prst="rect">
            <a:avLst/>
          </a:prstGeom>
          <a:noFill/>
          <a:ln w="12700">
            <a:solidFill>
              <a:srgbClr val="25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4" name="Rectangle 563"/>
          <p:cNvSpPr/>
          <p:nvPr/>
        </p:nvSpPr>
        <p:spPr>
          <a:xfrm>
            <a:off x="5410200" y="2209006"/>
            <a:ext cx="146304" cy="146304"/>
          </a:xfrm>
          <a:prstGeom prst="rect">
            <a:avLst/>
          </a:prstGeom>
          <a:noFill/>
          <a:ln w="12700">
            <a:solidFill>
              <a:srgbClr val="25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5" name="Rectangle 564"/>
          <p:cNvSpPr/>
          <p:nvPr/>
        </p:nvSpPr>
        <p:spPr>
          <a:xfrm>
            <a:off x="5181600" y="2361406"/>
            <a:ext cx="146304" cy="146304"/>
          </a:xfrm>
          <a:prstGeom prst="rect">
            <a:avLst/>
          </a:prstGeom>
          <a:noFill/>
          <a:ln w="12700">
            <a:solidFill>
              <a:srgbClr val="25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6" name="Rectangle 565"/>
          <p:cNvSpPr/>
          <p:nvPr/>
        </p:nvSpPr>
        <p:spPr>
          <a:xfrm>
            <a:off x="5181600" y="2590006"/>
            <a:ext cx="146304" cy="146304"/>
          </a:xfrm>
          <a:prstGeom prst="rect">
            <a:avLst/>
          </a:prstGeom>
          <a:noFill/>
          <a:ln w="12700">
            <a:solidFill>
              <a:srgbClr val="25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7" name="Rectangle 566"/>
          <p:cNvSpPr/>
          <p:nvPr/>
        </p:nvSpPr>
        <p:spPr>
          <a:xfrm>
            <a:off x="4724400" y="2285206"/>
            <a:ext cx="146304" cy="146304"/>
          </a:xfrm>
          <a:prstGeom prst="rect">
            <a:avLst/>
          </a:prstGeom>
          <a:noFill/>
          <a:ln w="12700">
            <a:solidFill>
              <a:srgbClr val="25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8" name="Rectangle 567"/>
          <p:cNvSpPr/>
          <p:nvPr/>
        </p:nvSpPr>
        <p:spPr>
          <a:xfrm>
            <a:off x="4876800" y="2209006"/>
            <a:ext cx="146304" cy="146304"/>
          </a:xfrm>
          <a:prstGeom prst="rect">
            <a:avLst/>
          </a:prstGeom>
          <a:noFill/>
          <a:ln w="12700">
            <a:solidFill>
              <a:srgbClr val="25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9" name="Rectangle 568"/>
          <p:cNvSpPr/>
          <p:nvPr/>
        </p:nvSpPr>
        <p:spPr>
          <a:xfrm>
            <a:off x="5105400" y="2742406"/>
            <a:ext cx="146304" cy="146304"/>
          </a:xfrm>
          <a:prstGeom prst="rect">
            <a:avLst/>
          </a:prstGeom>
          <a:noFill/>
          <a:ln w="12700">
            <a:solidFill>
              <a:srgbClr val="25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0" name="Rectangle 569"/>
          <p:cNvSpPr/>
          <p:nvPr/>
        </p:nvSpPr>
        <p:spPr>
          <a:xfrm>
            <a:off x="5029200" y="2666206"/>
            <a:ext cx="146304" cy="146304"/>
          </a:xfrm>
          <a:prstGeom prst="rect">
            <a:avLst/>
          </a:prstGeom>
          <a:noFill/>
          <a:ln w="12700">
            <a:solidFill>
              <a:srgbClr val="25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1" name="Rectangle 570"/>
          <p:cNvSpPr/>
          <p:nvPr/>
        </p:nvSpPr>
        <p:spPr>
          <a:xfrm>
            <a:off x="4724400" y="2209006"/>
            <a:ext cx="146304" cy="146304"/>
          </a:xfrm>
          <a:prstGeom prst="rect">
            <a:avLst/>
          </a:prstGeom>
          <a:noFill/>
          <a:ln w="12700">
            <a:solidFill>
              <a:srgbClr val="25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2" name="Rectangle 571"/>
          <p:cNvSpPr/>
          <p:nvPr/>
        </p:nvSpPr>
        <p:spPr>
          <a:xfrm>
            <a:off x="4724400" y="2590006"/>
            <a:ext cx="146304" cy="146304"/>
          </a:xfrm>
          <a:prstGeom prst="rect">
            <a:avLst/>
          </a:prstGeom>
          <a:noFill/>
          <a:ln w="12700">
            <a:solidFill>
              <a:srgbClr val="25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3" name="Rectangle 572"/>
          <p:cNvSpPr/>
          <p:nvPr/>
        </p:nvSpPr>
        <p:spPr>
          <a:xfrm>
            <a:off x="4876800" y="2666206"/>
            <a:ext cx="146304" cy="146304"/>
          </a:xfrm>
          <a:prstGeom prst="rect">
            <a:avLst/>
          </a:prstGeom>
          <a:noFill/>
          <a:ln w="12700">
            <a:solidFill>
              <a:srgbClr val="25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4" name="Rectangle 573"/>
          <p:cNvSpPr/>
          <p:nvPr/>
        </p:nvSpPr>
        <p:spPr>
          <a:xfrm>
            <a:off x="4876800" y="2056606"/>
            <a:ext cx="146304" cy="146304"/>
          </a:xfrm>
          <a:prstGeom prst="rect">
            <a:avLst/>
          </a:prstGeom>
          <a:noFill/>
          <a:ln w="12700">
            <a:solidFill>
              <a:srgbClr val="25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5" name="Rectangle 574"/>
          <p:cNvSpPr/>
          <p:nvPr/>
        </p:nvSpPr>
        <p:spPr>
          <a:xfrm>
            <a:off x="4953000" y="2513806"/>
            <a:ext cx="146304" cy="146304"/>
          </a:xfrm>
          <a:prstGeom prst="rect">
            <a:avLst/>
          </a:prstGeom>
          <a:noFill/>
          <a:ln w="12700">
            <a:solidFill>
              <a:srgbClr val="25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6" name="Rectangle 575"/>
          <p:cNvSpPr/>
          <p:nvPr/>
        </p:nvSpPr>
        <p:spPr>
          <a:xfrm>
            <a:off x="4495800" y="2132806"/>
            <a:ext cx="146304" cy="146304"/>
          </a:xfrm>
          <a:prstGeom prst="rect">
            <a:avLst/>
          </a:prstGeom>
          <a:noFill/>
          <a:ln w="12700">
            <a:solidFill>
              <a:srgbClr val="25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7" name="Rectangle 576"/>
          <p:cNvSpPr/>
          <p:nvPr/>
        </p:nvSpPr>
        <p:spPr>
          <a:xfrm>
            <a:off x="4114800" y="2361406"/>
            <a:ext cx="146304" cy="146304"/>
          </a:xfrm>
          <a:prstGeom prst="rect">
            <a:avLst/>
          </a:prstGeom>
          <a:noFill/>
          <a:ln w="12700">
            <a:solidFill>
              <a:srgbClr val="25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8" name="Rectangle 577"/>
          <p:cNvSpPr/>
          <p:nvPr/>
        </p:nvSpPr>
        <p:spPr>
          <a:xfrm>
            <a:off x="4876800" y="2437606"/>
            <a:ext cx="146304" cy="146304"/>
          </a:xfrm>
          <a:prstGeom prst="rect">
            <a:avLst/>
          </a:prstGeom>
          <a:noFill/>
          <a:ln w="12700">
            <a:solidFill>
              <a:srgbClr val="25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9" name="Rectangle 578"/>
          <p:cNvSpPr/>
          <p:nvPr/>
        </p:nvSpPr>
        <p:spPr>
          <a:xfrm>
            <a:off x="4800600" y="2361406"/>
            <a:ext cx="146304" cy="146304"/>
          </a:xfrm>
          <a:prstGeom prst="rect">
            <a:avLst/>
          </a:prstGeom>
          <a:noFill/>
          <a:ln w="12700">
            <a:solidFill>
              <a:srgbClr val="25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0" name="Rectangle 579"/>
          <p:cNvSpPr/>
          <p:nvPr/>
        </p:nvSpPr>
        <p:spPr>
          <a:xfrm>
            <a:off x="4648200" y="2437606"/>
            <a:ext cx="146304" cy="146304"/>
          </a:xfrm>
          <a:prstGeom prst="rect">
            <a:avLst/>
          </a:prstGeom>
          <a:noFill/>
          <a:ln w="12700">
            <a:solidFill>
              <a:srgbClr val="25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1" name="Rectangle 580"/>
          <p:cNvSpPr/>
          <p:nvPr/>
        </p:nvSpPr>
        <p:spPr>
          <a:xfrm>
            <a:off x="5334000" y="2590006"/>
            <a:ext cx="146304" cy="146304"/>
          </a:xfrm>
          <a:prstGeom prst="rect">
            <a:avLst/>
          </a:prstGeom>
          <a:noFill/>
          <a:ln w="12700">
            <a:solidFill>
              <a:srgbClr val="25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2" name="Rectangle 581"/>
          <p:cNvSpPr/>
          <p:nvPr/>
        </p:nvSpPr>
        <p:spPr>
          <a:xfrm>
            <a:off x="5334000" y="2437606"/>
            <a:ext cx="146304" cy="146304"/>
          </a:xfrm>
          <a:prstGeom prst="rect">
            <a:avLst/>
          </a:prstGeom>
          <a:noFill/>
          <a:ln w="12700">
            <a:solidFill>
              <a:srgbClr val="25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3" name="Rectangle 582"/>
          <p:cNvSpPr/>
          <p:nvPr/>
        </p:nvSpPr>
        <p:spPr>
          <a:xfrm>
            <a:off x="5486400" y="2666206"/>
            <a:ext cx="146304" cy="146304"/>
          </a:xfrm>
          <a:prstGeom prst="rect">
            <a:avLst/>
          </a:prstGeom>
          <a:noFill/>
          <a:ln w="12700">
            <a:solidFill>
              <a:srgbClr val="25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4" name="Rectangle 583"/>
          <p:cNvSpPr/>
          <p:nvPr/>
        </p:nvSpPr>
        <p:spPr>
          <a:xfrm>
            <a:off x="5486400" y="2285206"/>
            <a:ext cx="146304" cy="146304"/>
          </a:xfrm>
          <a:prstGeom prst="rect">
            <a:avLst/>
          </a:prstGeom>
          <a:noFill/>
          <a:ln w="12700">
            <a:solidFill>
              <a:srgbClr val="25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5" name="Rectangle 584"/>
          <p:cNvSpPr/>
          <p:nvPr/>
        </p:nvSpPr>
        <p:spPr>
          <a:xfrm>
            <a:off x="5334000" y="2361406"/>
            <a:ext cx="146304" cy="146304"/>
          </a:xfrm>
          <a:prstGeom prst="rect">
            <a:avLst/>
          </a:prstGeom>
          <a:noFill/>
          <a:ln w="12700">
            <a:solidFill>
              <a:srgbClr val="25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6" name="Rectangle 585"/>
          <p:cNvSpPr/>
          <p:nvPr/>
        </p:nvSpPr>
        <p:spPr>
          <a:xfrm>
            <a:off x="5562600" y="2361406"/>
            <a:ext cx="146304" cy="146304"/>
          </a:xfrm>
          <a:prstGeom prst="rect">
            <a:avLst/>
          </a:prstGeom>
          <a:noFill/>
          <a:ln w="12700">
            <a:solidFill>
              <a:srgbClr val="25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7" name="Rectangle 586"/>
          <p:cNvSpPr/>
          <p:nvPr/>
        </p:nvSpPr>
        <p:spPr>
          <a:xfrm>
            <a:off x="5638800" y="2437606"/>
            <a:ext cx="146304" cy="146304"/>
          </a:xfrm>
          <a:prstGeom prst="rect">
            <a:avLst/>
          </a:prstGeom>
          <a:noFill/>
          <a:ln w="12700">
            <a:solidFill>
              <a:srgbClr val="25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8" name="Rectangle 587"/>
          <p:cNvSpPr/>
          <p:nvPr/>
        </p:nvSpPr>
        <p:spPr>
          <a:xfrm>
            <a:off x="5410200" y="2513806"/>
            <a:ext cx="146304" cy="146304"/>
          </a:xfrm>
          <a:prstGeom prst="rect">
            <a:avLst/>
          </a:prstGeom>
          <a:noFill/>
          <a:ln w="12700">
            <a:solidFill>
              <a:srgbClr val="25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9" name="Rectangle 588"/>
          <p:cNvSpPr/>
          <p:nvPr/>
        </p:nvSpPr>
        <p:spPr>
          <a:xfrm>
            <a:off x="5638800" y="2590006"/>
            <a:ext cx="146304" cy="146304"/>
          </a:xfrm>
          <a:prstGeom prst="rect">
            <a:avLst/>
          </a:prstGeom>
          <a:noFill/>
          <a:ln w="12700">
            <a:solidFill>
              <a:srgbClr val="25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0" name="Rectangle 589"/>
          <p:cNvSpPr/>
          <p:nvPr/>
        </p:nvSpPr>
        <p:spPr>
          <a:xfrm>
            <a:off x="6096000" y="2513806"/>
            <a:ext cx="146304" cy="146304"/>
          </a:xfrm>
          <a:prstGeom prst="rect">
            <a:avLst/>
          </a:prstGeom>
          <a:noFill/>
          <a:ln w="12700">
            <a:solidFill>
              <a:srgbClr val="25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1" name="Rectangle 590"/>
          <p:cNvSpPr/>
          <p:nvPr/>
        </p:nvSpPr>
        <p:spPr>
          <a:xfrm>
            <a:off x="5943600" y="2666206"/>
            <a:ext cx="146304" cy="146304"/>
          </a:xfrm>
          <a:prstGeom prst="rect">
            <a:avLst/>
          </a:prstGeom>
          <a:noFill/>
          <a:ln w="12700">
            <a:solidFill>
              <a:srgbClr val="25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2" name="Rectangle 591"/>
          <p:cNvSpPr/>
          <p:nvPr/>
        </p:nvSpPr>
        <p:spPr>
          <a:xfrm>
            <a:off x="5791200" y="2437606"/>
            <a:ext cx="146304" cy="146304"/>
          </a:xfrm>
          <a:prstGeom prst="rect">
            <a:avLst/>
          </a:prstGeom>
          <a:noFill/>
          <a:ln w="12700">
            <a:solidFill>
              <a:srgbClr val="25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3" name="Rectangle 592"/>
          <p:cNvSpPr/>
          <p:nvPr/>
        </p:nvSpPr>
        <p:spPr>
          <a:xfrm>
            <a:off x="5943600" y="2513806"/>
            <a:ext cx="146304" cy="146304"/>
          </a:xfrm>
          <a:prstGeom prst="rect">
            <a:avLst/>
          </a:prstGeom>
          <a:noFill/>
          <a:ln w="12700">
            <a:solidFill>
              <a:srgbClr val="25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4" name="Rectangle 593"/>
          <p:cNvSpPr/>
          <p:nvPr/>
        </p:nvSpPr>
        <p:spPr>
          <a:xfrm>
            <a:off x="5867400" y="2437606"/>
            <a:ext cx="146304" cy="146304"/>
          </a:xfrm>
          <a:prstGeom prst="rect">
            <a:avLst/>
          </a:prstGeom>
          <a:noFill/>
          <a:ln w="12700">
            <a:solidFill>
              <a:srgbClr val="25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5" name="Rectangle 594"/>
          <p:cNvSpPr/>
          <p:nvPr/>
        </p:nvSpPr>
        <p:spPr>
          <a:xfrm>
            <a:off x="5791200" y="2666206"/>
            <a:ext cx="146304" cy="146304"/>
          </a:xfrm>
          <a:prstGeom prst="rect">
            <a:avLst/>
          </a:prstGeom>
          <a:noFill/>
          <a:ln w="12700">
            <a:solidFill>
              <a:srgbClr val="25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6" name="Rectangle 595"/>
          <p:cNvSpPr/>
          <p:nvPr/>
        </p:nvSpPr>
        <p:spPr>
          <a:xfrm>
            <a:off x="6019800" y="2666206"/>
            <a:ext cx="146304" cy="146304"/>
          </a:xfrm>
          <a:prstGeom prst="rect">
            <a:avLst/>
          </a:prstGeom>
          <a:noFill/>
          <a:ln w="12700">
            <a:solidFill>
              <a:srgbClr val="25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7" name="Rectangle 596"/>
          <p:cNvSpPr/>
          <p:nvPr/>
        </p:nvSpPr>
        <p:spPr>
          <a:xfrm>
            <a:off x="6324600" y="2590006"/>
            <a:ext cx="146304" cy="146304"/>
          </a:xfrm>
          <a:prstGeom prst="rect">
            <a:avLst/>
          </a:prstGeom>
          <a:noFill/>
          <a:ln w="12700">
            <a:solidFill>
              <a:srgbClr val="25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8" name="Rectangle 597"/>
          <p:cNvSpPr/>
          <p:nvPr/>
        </p:nvSpPr>
        <p:spPr>
          <a:xfrm>
            <a:off x="5638800" y="2513806"/>
            <a:ext cx="146304" cy="146304"/>
          </a:xfrm>
          <a:prstGeom prst="rect">
            <a:avLst/>
          </a:prstGeom>
          <a:noFill/>
          <a:ln w="12700">
            <a:solidFill>
              <a:srgbClr val="25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9" name="Rectangle 598"/>
          <p:cNvSpPr/>
          <p:nvPr/>
        </p:nvSpPr>
        <p:spPr>
          <a:xfrm>
            <a:off x="6324600" y="2361406"/>
            <a:ext cx="146304" cy="146304"/>
          </a:xfrm>
          <a:prstGeom prst="rect">
            <a:avLst/>
          </a:prstGeom>
          <a:noFill/>
          <a:ln w="12700">
            <a:solidFill>
              <a:srgbClr val="25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0" name="Rectangle 599"/>
          <p:cNvSpPr/>
          <p:nvPr/>
        </p:nvSpPr>
        <p:spPr>
          <a:xfrm>
            <a:off x="6400800" y="2666206"/>
            <a:ext cx="146304" cy="146304"/>
          </a:xfrm>
          <a:prstGeom prst="rect">
            <a:avLst/>
          </a:prstGeom>
          <a:noFill/>
          <a:ln w="12700">
            <a:solidFill>
              <a:srgbClr val="25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1" name="Rectangle 600"/>
          <p:cNvSpPr/>
          <p:nvPr/>
        </p:nvSpPr>
        <p:spPr>
          <a:xfrm>
            <a:off x="5791200" y="2209006"/>
            <a:ext cx="146304" cy="146304"/>
          </a:xfrm>
          <a:prstGeom prst="rect">
            <a:avLst/>
          </a:prstGeom>
          <a:noFill/>
          <a:ln w="12700">
            <a:solidFill>
              <a:srgbClr val="25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2" name="Rectangle 601"/>
          <p:cNvSpPr/>
          <p:nvPr/>
        </p:nvSpPr>
        <p:spPr>
          <a:xfrm>
            <a:off x="6400800" y="2437606"/>
            <a:ext cx="146304" cy="146304"/>
          </a:xfrm>
          <a:prstGeom prst="rect">
            <a:avLst/>
          </a:prstGeom>
          <a:noFill/>
          <a:ln w="12700">
            <a:solidFill>
              <a:srgbClr val="25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3" name="Rectangle 602"/>
          <p:cNvSpPr/>
          <p:nvPr/>
        </p:nvSpPr>
        <p:spPr>
          <a:xfrm>
            <a:off x="7315200" y="2513806"/>
            <a:ext cx="146304" cy="146304"/>
          </a:xfrm>
          <a:prstGeom prst="rect">
            <a:avLst/>
          </a:prstGeom>
          <a:noFill/>
          <a:ln w="12700">
            <a:solidFill>
              <a:srgbClr val="25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4" name="Rectangle 603"/>
          <p:cNvSpPr/>
          <p:nvPr/>
        </p:nvSpPr>
        <p:spPr>
          <a:xfrm>
            <a:off x="5638800" y="2361406"/>
            <a:ext cx="146304" cy="146304"/>
          </a:xfrm>
          <a:prstGeom prst="rect">
            <a:avLst/>
          </a:prstGeom>
          <a:noFill/>
          <a:ln w="12700">
            <a:solidFill>
              <a:srgbClr val="25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5" name="Rectangle 604"/>
          <p:cNvSpPr/>
          <p:nvPr/>
        </p:nvSpPr>
        <p:spPr>
          <a:xfrm>
            <a:off x="6553200" y="2285206"/>
            <a:ext cx="146304" cy="146304"/>
          </a:xfrm>
          <a:prstGeom prst="rect">
            <a:avLst/>
          </a:prstGeom>
          <a:noFill/>
          <a:ln w="12700">
            <a:solidFill>
              <a:srgbClr val="25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6" name="Rectangle 605"/>
          <p:cNvSpPr/>
          <p:nvPr/>
        </p:nvSpPr>
        <p:spPr>
          <a:xfrm>
            <a:off x="5943600" y="2056606"/>
            <a:ext cx="146304" cy="146304"/>
          </a:xfrm>
          <a:prstGeom prst="rect">
            <a:avLst/>
          </a:prstGeom>
          <a:noFill/>
          <a:ln w="12700">
            <a:solidFill>
              <a:srgbClr val="25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7" name="Rectangle 606"/>
          <p:cNvSpPr/>
          <p:nvPr/>
        </p:nvSpPr>
        <p:spPr>
          <a:xfrm>
            <a:off x="6781800" y="2285206"/>
            <a:ext cx="146304" cy="146304"/>
          </a:xfrm>
          <a:prstGeom prst="rect">
            <a:avLst/>
          </a:prstGeom>
          <a:noFill/>
          <a:ln w="12700">
            <a:solidFill>
              <a:srgbClr val="25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8" name="Rectangle 607"/>
          <p:cNvSpPr/>
          <p:nvPr/>
        </p:nvSpPr>
        <p:spPr>
          <a:xfrm>
            <a:off x="7010400" y="2285206"/>
            <a:ext cx="146304" cy="146304"/>
          </a:xfrm>
          <a:prstGeom prst="rect">
            <a:avLst/>
          </a:prstGeom>
          <a:noFill/>
          <a:ln w="12700">
            <a:solidFill>
              <a:srgbClr val="25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9" name="Rectangle 608"/>
          <p:cNvSpPr/>
          <p:nvPr/>
        </p:nvSpPr>
        <p:spPr>
          <a:xfrm>
            <a:off x="6934200" y="2513806"/>
            <a:ext cx="146304" cy="146304"/>
          </a:xfrm>
          <a:prstGeom prst="rect">
            <a:avLst/>
          </a:prstGeom>
          <a:noFill/>
          <a:ln w="12700">
            <a:solidFill>
              <a:srgbClr val="25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0" name="Rectangle 609"/>
          <p:cNvSpPr/>
          <p:nvPr/>
        </p:nvSpPr>
        <p:spPr>
          <a:xfrm>
            <a:off x="6705600" y="2590006"/>
            <a:ext cx="146304" cy="146304"/>
          </a:xfrm>
          <a:prstGeom prst="rect">
            <a:avLst/>
          </a:prstGeom>
          <a:noFill/>
          <a:ln w="12700">
            <a:solidFill>
              <a:srgbClr val="25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1" name="Rectangle 610"/>
          <p:cNvSpPr/>
          <p:nvPr/>
        </p:nvSpPr>
        <p:spPr>
          <a:xfrm>
            <a:off x="7315200" y="2742406"/>
            <a:ext cx="146304" cy="146304"/>
          </a:xfrm>
          <a:prstGeom prst="rect">
            <a:avLst/>
          </a:prstGeom>
          <a:noFill/>
          <a:ln w="12700">
            <a:solidFill>
              <a:srgbClr val="25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2" name="Rectangle 611"/>
          <p:cNvSpPr/>
          <p:nvPr/>
        </p:nvSpPr>
        <p:spPr>
          <a:xfrm>
            <a:off x="7010400" y="2666206"/>
            <a:ext cx="146304" cy="146304"/>
          </a:xfrm>
          <a:prstGeom prst="rect">
            <a:avLst/>
          </a:prstGeom>
          <a:noFill/>
          <a:ln w="12700">
            <a:solidFill>
              <a:srgbClr val="25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3" name="Rectangle 612"/>
          <p:cNvSpPr/>
          <p:nvPr/>
        </p:nvSpPr>
        <p:spPr>
          <a:xfrm>
            <a:off x="7315200" y="2437606"/>
            <a:ext cx="146304" cy="146304"/>
          </a:xfrm>
          <a:prstGeom prst="rect">
            <a:avLst/>
          </a:prstGeom>
          <a:noFill/>
          <a:ln w="12700">
            <a:solidFill>
              <a:srgbClr val="25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4" name="Rectangle 613"/>
          <p:cNvSpPr/>
          <p:nvPr/>
        </p:nvSpPr>
        <p:spPr>
          <a:xfrm>
            <a:off x="7162800" y="2437606"/>
            <a:ext cx="146304" cy="146304"/>
          </a:xfrm>
          <a:prstGeom prst="rect">
            <a:avLst/>
          </a:prstGeom>
          <a:noFill/>
          <a:ln w="12700">
            <a:solidFill>
              <a:srgbClr val="25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5" name="Rectangle 614"/>
          <p:cNvSpPr/>
          <p:nvPr/>
        </p:nvSpPr>
        <p:spPr>
          <a:xfrm>
            <a:off x="7086600" y="2361406"/>
            <a:ext cx="146304" cy="146304"/>
          </a:xfrm>
          <a:prstGeom prst="rect">
            <a:avLst/>
          </a:prstGeom>
          <a:noFill/>
          <a:ln w="12700">
            <a:solidFill>
              <a:srgbClr val="25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6" name="Rectangle 615"/>
          <p:cNvSpPr/>
          <p:nvPr/>
        </p:nvSpPr>
        <p:spPr>
          <a:xfrm>
            <a:off x="6705600" y="2361406"/>
            <a:ext cx="146304" cy="146304"/>
          </a:xfrm>
          <a:prstGeom prst="rect">
            <a:avLst/>
          </a:prstGeom>
          <a:noFill/>
          <a:ln w="12700">
            <a:solidFill>
              <a:srgbClr val="25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7" name="Rectangle 616"/>
          <p:cNvSpPr/>
          <p:nvPr/>
        </p:nvSpPr>
        <p:spPr>
          <a:xfrm>
            <a:off x="7315200" y="2285206"/>
            <a:ext cx="146304" cy="146304"/>
          </a:xfrm>
          <a:prstGeom prst="rect">
            <a:avLst/>
          </a:prstGeom>
          <a:noFill/>
          <a:ln w="12700">
            <a:solidFill>
              <a:srgbClr val="25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8" name="Rectangle 617"/>
          <p:cNvSpPr/>
          <p:nvPr/>
        </p:nvSpPr>
        <p:spPr>
          <a:xfrm>
            <a:off x="7162800" y="2361406"/>
            <a:ext cx="146304" cy="146304"/>
          </a:xfrm>
          <a:prstGeom prst="rect">
            <a:avLst/>
          </a:prstGeom>
          <a:noFill/>
          <a:ln w="12700">
            <a:solidFill>
              <a:srgbClr val="25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9" name="Rectangle 618"/>
          <p:cNvSpPr/>
          <p:nvPr/>
        </p:nvSpPr>
        <p:spPr>
          <a:xfrm>
            <a:off x="7162800" y="2666206"/>
            <a:ext cx="146304" cy="146304"/>
          </a:xfrm>
          <a:prstGeom prst="rect">
            <a:avLst/>
          </a:prstGeom>
          <a:noFill/>
          <a:ln w="12700">
            <a:solidFill>
              <a:srgbClr val="25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0" name="Rectangle 619"/>
          <p:cNvSpPr/>
          <p:nvPr/>
        </p:nvSpPr>
        <p:spPr>
          <a:xfrm>
            <a:off x="7162800" y="2742406"/>
            <a:ext cx="146304" cy="146304"/>
          </a:xfrm>
          <a:prstGeom prst="rect">
            <a:avLst/>
          </a:prstGeom>
          <a:noFill/>
          <a:ln w="12700">
            <a:solidFill>
              <a:srgbClr val="25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1" name="Rectangle 620"/>
          <p:cNvSpPr/>
          <p:nvPr/>
        </p:nvSpPr>
        <p:spPr>
          <a:xfrm>
            <a:off x="7397496" y="2742406"/>
            <a:ext cx="146304" cy="146304"/>
          </a:xfrm>
          <a:prstGeom prst="rect">
            <a:avLst/>
          </a:prstGeom>
          <a:noFill/>
          <a:ln w="12700">
            <a:solidFill>
              <a:srgbClr val="25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2" name="Rectangle 621"/>
          <p:cNvSpPr/>
          <p:nvPr/>
        </p:nvSpPr>
        <p:spPr>
          <a:xfrm>
            <a:off x="6553200" y="2666206"/>
            <a:ext cx="146304" cy="146304"/>
          </a:xfrm>
          <a:prstGeom prst="rect">
            <a:avLst/>
          </a:prstGeom>
          <a:noFill/>
          <a:ln w="12700">
            <a:solidFill>
              <a:srgbClr val="25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3" name="Rectangle 622"/>
          <p:cNvSpPr/>
          <p:nvPr/>
        </p:nvSpPr>
        <p:spPr>
          <a:xfrm>
            <a:off x="5334000" y="2742406"/>
            <a:ext cx="146304" cy="146304"/>
          </a:xfrm>
          <a:prstGeom prst="rect">
            <a:avLst/>
          </a:prstGeom>
          <a:noFill/>
          <a:ln w="12700">
            <a:solidFill>
              <a:srgbClr val="25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4" name="Rectangle 623"/>
          <p:cNvSpPr/>
          <p:nvPr/>
        </p:nvSpPr>
        <p:spPr>
          <a:xfrm>
            <a:off x="5943600" y="2818606"/>
            <a:ext cx="146304" cy="146304"/>
          </a:xfrm>
          <a:prstGeom prst="rect">
            <a:avLst/>
          </a:prstGeom>
          <a:noFill/>
          <a:ln w="12700">
            <a:solidFill>
              <a:srgbClr val="25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5" name="Rectangle 624"/>
          <p:cNvSpPr/>
          <p:nvPr/>
        </p:nvSpPr>
        <p:spPr>
          <a:xfrm>
            <a:off x="5638800" y="2818606"/>
            <a:ext cx="146304" cy="146304"/>
          </a:xfrm>
          <a:prstGeom prst="rect">
            <a:avLst/>
          </a:prstGeom>
          <a:noFill/>
          <a:ln w="12700">
            <a:solidFill>
              <a:srgbClr val="25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6" name="Rectangle 625"/>
          <p:cNvSpPr/>
          <p:nvPr/>
        </p:nvSpPr>
        <p:spPr>
          <a:xfrm>
            <a:off x="6330696" y="2824702"/>
            <a:ext cx="146304" cy="146304"/>
          </a:xfrm>
          <a:prstGeom prst="rect">
            <a:avLst/>
          </a:prstGeom>
          <a:noFill/>
          <a:ln w="12700">
            <a:solidFill>
              <a:srgbClr val="25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7" name="Rectangle 626"/>
          <p:cNvSpPr/>
          <p:nvPr/>
        </p:nvSpPr>
        <p:spPr>
          <a:xfrm>
            <a:off x="5715000" y="2056606"/>
            <a:ext cx="146304" cy="146304"/>
          </a:xfrm>
          <a:prstGeom prst="rect">
            <a:avLst/>
          </a:prstGeom>
          <a:noFill/>
          <a:ln w="12700">
            <a:solidFill>
              <a:srgbClr val="25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8" name="Rectangle 627"/>
          <p:cNvSpPr/>
          <p:nvPr/>
        </p:nvSpPr>
        <p:spPr>
          <a:xfrm>
            <a:off x="6172200" y="2062702"/>
            <a:ext cx="146304" cy="146304"/>
          </a:xfrm>
          <a:prstGeom prst="rect">
            <a:avLst/>
          </a:prstGeom>
          <a:noFill/>
          <a:ln w="12700">
            <a:solidFill>
              <a:srgbClr val="25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9" name="Rectangle 628"/>
          <p:cNvSpPr/>
          <p:nvPr/>
        </p:nvSpPr>
        <p:spPr>
          <a:xfrm>
            <a:off x="6781800" y="2742406"/>
            <a:ext cx="146304" cy="146304"/>
          </a:xfrm>
          <a:prstGeom prst="rect">
            <a:avLst/>
          </a:prstGeom>
          <a:noFill/>
          <a:ln w="12700">
            <a:solidFill>
              <a:srgbClr val="25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0" name="Rectangle 629"/>
          <p:cNvSpPr/>
          <p:nvPr/>
        </p:nvSpPr>
        <p:spPr>
          <a:xfrm>
            <a:off x="7397496" y="2056606"/>
            <a:ext cx="146304" cy="146304"/>
          </a:xfrm>
          <a:prstGeom prst="rect">
            <a:avLst/>
          </a:prstGeom>
          <a:noFill/>
          <a:ln w="12700">
            <a:solidFill>
              <a:srgbClr val="25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1" name="Rectangle 630"/>
          <p:cNvSpPr/>
          <p:nvPr/>
        </p:nvSpPr>
        <p:spPr>
          <a:xfrm>
            <a:off x="1600200" y="3047206"/>
            <a:ext cx="146304" cy="146304"/>
          </a:xfrm>
          <a:prstGeom prst="rect">
            <a:avLst/>
          </a:prstGeom>
          <a:noFill/>
          <a:ln w="12700">
            <a:solidFill>
              <a:srgbClr val="25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32" name="Straight Arrow Connector 631"/>
          <p:cNvCxnSpPr/>
          <p:nvPr/>
        </p:nvCxnSpPr>
        <p:spPr>
          <a:xfrm rot="5400000">
            <a:off x="-381794" y="3809206"/>
            <a:ext cx="3658394" cy="794"/>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633" name="Straight Arrow Connector 632"/>
          <p:cNvCxnSpPr/>
          <p:nvPr/>
        </p:nvCxnSpPr>
        <p:spPr>
          <a:xfrm>
            <a:off x="1447800" y="1980406"/>
            <a:ext cx="6170612" cy="1588"/>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634" name="TextBox 633"/>
          <p:cNvSpPr txBox="1"/>
          <p:nvPr/>
        </p:nvSpPr>
        <p:spPr>
          <a:xfrm>
            <a:off x="6477000" y="1599406"/>
            <a:ext cx="1124026" cy="369332"/>
          </a:xfrm>
          <a:prstGeom prst="rect">
            <a:avLst/>
          </a:prstGeom>
          <a:noFill/>
        </p:spPr>
        <p:txBody>
          <a:bodyPr wrap="none" rtlCol="0">
            <a:spAutoFit/>
          </a:bodyPr>
          <a:lstStyle/>
          <a:p>
            <a:r>
              <a:rPr lang="en-US" dirty="0" smtClean="0"/>
              <a:t>Longitude</a:t>
            </a:r>
            <a:endParaRPr lang="en-US" dirty="0"/>
          </a:p>
        </p:txBody>
      </p:sp>
      <p:sp>
        <p:nvSpPr>
          <p:cNvPr id="635" name="TextBox 634"/>
          <p:cNvSpPr txBox="1"/>
          <p:nvPr/>
        </p:nvSpPr>
        <p:spPr>
          <a:xfrm>
            <a:off x="1600200" y="5257006"/>
            <a:ext cx="956800" cy="369332"/>
          </a:xfrm>
          <a:prstGeom prst="rect">
            <a:avLst/>
          </a:prstGeom>
          <a:noFill/>
        </p:spPr>
        <p:txBody>
          <a:bodyPr wrap="none" rtlCol="0">
            <a:spAutoFit/>
          </a:bodyPr>
          <a:lstStyle/>
          <a:p>
            <a:r>
              <a:rPr lang="en-US" dirty="0" smtClean="0"/>
              <a:t>Latitude</a:t>
            </a:r>
            <a:endParaRPr lang="en-US" dirty="0"/>
          </a:p>
        </p:txBody>
      </p:sp>
      <p:sp>
        <p:nvSpPr>
          <p:cNvPr id="636" name="Oval 635"/>
          <p:cNvSpPr/>
          <p:nvPr/>
        </p:nvSpPr>
        <p:spPr>
          <a:xfrm>
            <a:off x="6172200" y="4876006"/>
            <a:ext cx="228600" cy="228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7" name="Rectangle 636"/>
          <p:cNvSpPr/>
          <p:nvPr/>
        </p:nvSpPr>
        <p:spPr>
          <a:xfrm>
            <a:off x="6172200" y="5186902"/>
            <a:ext cx="228600" cy="222504"/>
          </a:xfrm>
          <a:prstGeom prst="rect">
            <a:avLst/>
          </a:prstGeom>
          <a:noFill/>
          <a:ln w="12700">
            <a:solidFill>
              <a:srgbClr val="25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8" name="TextBox 637"/>
          <p:cNvSpPr txBox="1"/>
          <p:nvPr/>
        </p:nvSpPr>
        <p:spPr>
          <a:xfrm>
            <a:off x="6510800" y="4799806"/>
            <a:ext cx="522835" cy="307777"/>
          </a:xfrm>
          <a:prstGeom prst="rect">
            <a:avLst/>
          </a:prstGeom>
          <a:noFill/>
        </p:spPr>
        <p:txBody>
          <a:bodyPr wrap="none" rtlCol="0">
            <a:spAutoFit/>
          </a:bodyPr>
          <a:lstStyle/>
          <a:p>
            <a:r>
              <a:rPr lang="en-US" sz="1400" dirty="0" smtClean="0"/>
              <a:t>Boat</a:t>
            </a:r>
            <a:endParaRPr lang="en-US" sz="1400" dirty="0"/>
          </a:p>
        </p:txBody>
      </p:sp>
      <p:sp>
        <p:nvSpPr>
          <p:cNvPr id="639" name="TextBox 638"/>
          <p:cNvSpPr txBox="1"/>
          <p:nvPr/>
        </p:nvSpPr>
        <p:spPr>
          <a:xfrm>
            <a:off x="6537423" y="5104606"/>
            <a:ext cx="646331" cy="307777"/>
          </a:xfrm>
          <a:prstGeom prst="rect">
            <a:avLst/>
          </a:prstGeom>
          <a:noFill/>
        </p:spPr>
        <p:txBody>
          <a:bodyPr wrap="none" rtlCol="0">
            <a:spAutoFit/>
          </a:bodyPr>
          <a:lstStyle/>
          <a:p>
            <a:r>
              <a:rPr lang="en-US" sz="1400" dirty="0" smtClean="0"/>
              <a:t>House</a:t>
            </a:r>
            <a:endParaRPr lang="en-US" sz="1400" dirty="0"/>
          </a:p>
        </p:txBody>
      </p:sp>
      <p:sp>
        <p:nvSpPr>
          <p:cNvPr id="640" name="Rectangle 639"/>
          <p:cNvSpPr/>
          <p:nvPr/>
        </p:nvSpPr>
        <p:spPr>
          <a:xfrm>
            <a:off x="6096000" y="4723606"/>
            <a:ext cx="1143000" cy="762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3" name="Rectangle 2"/>
          <p:cNvSpPr txBox="1">
            <a:spLocks noChangeArrowheads="1"/>
          </p:cNvSpPr>
          <p:nvPr/>
        </p:nvSpPr>
        <p:spPr>
          <a:xfrm>
            <a:off x="0" y="0"/>
            <a:ext cx="9144000" cy="838200"/>
          </a:xfrm>
          <a:prstGeom prst="rect">
            <a:avLst/>
          </a:prstGeom>
        </p:spPr>
        <p:txBody>
          <a:bodyPr vert="horz" lIns="91440" tIns="45720" rIns="91440" bIns="45720" rtlCol="0" anchor="ctr">
            <a:normAutofit fontScale="92500" lnSpcReduction="10000"/>
          </a:bodyPr>
          <a:lstStyle/>
          <a:p>
            <a:pPr lvl="0" algn="ctr">
              <a:spcBef>
                <a:spcPct val="0"/>
              </a:spcBef>
            </a:pPr>
            <a:r>
              <a:rPr lang="en-US" sz="2800" b="1" dirty="0">
                <a:latin typeface="Comic Sans MS" pitchFamily="66" charset="0"/>
                <a:ea typeface="+mj-ea"/>
                <a:cs typeface="+mj-cs"/>
              </a:rPr>
              <a:t>Principles and geometric representation </a:t>
            </a:r>
            <a:endParaRPr lang="en-US" sz="2800" b="1" dirty="0" smtClean="0">
              <a:latin typeface="Comic Sans MS" pitchFamily="66" charset="0"/>
              <a:ea typeface="+mj-ea"/>
              <a:cs typeface="+mj-cs"/>
            </a:endParaRPr>
          </a:p>
          <a:p>
            <a:pPr lvl="0" algn="ctr">
              <a:spcBef>
                <a:spcPct val="0"/>
              </a:spcBef>
            </a:pPr>
            <a:r>
              <a:rPr lang="en-US" sz="2800" b="1" dirty="0" smtClean="0">
                <a:latin typeface="Comic Sans MS" pitchFamily="66" charset="0"/>
                <a:ea typeface="+mj-ea"/>
                <a:cs typeface="+mj-cs"/>
              </a:rPr>
              <a:t>for </a:t>
            </a:r>
            <a:r>
              <a:rPr lang="en-US" sz="2800" b="1" dirty="0">
                <a:latin typeface="Comic Sans MS" pitchFamily="66" charset="0"/>
                <a:ea typeface="+mj-ea"/>
                <a:cs typeface="+mj-cs"/>
              </a:rPr>
              <a:t>supervised </a:t>
            </a:r>
            <a:r>
              <a:rPr lang="en-US" sz="2800" b="1" dirty="0" smtClean="0">
                <a:latin typeface="Comic Sans MS" pitchFamily="66" charset="0"/>
                <a:ea typeface="+mj-ea"/>
                <a:cs typeface="+mj-cs"/>
              </a:rPr>
              <a:t>learning</a:t>
            </a:r>
            <a:endParaRPr lang="en-US" sz="2800" b="1" dirty="0">
              <a:latin typeface="Comic Sans MS" pitchFamily="66" charset="0"/>
              <a:ea typeface="+mj-ea"/>
              <a:cs typeface="+mj-cs"/>
            </a:endParaRPr>
          </a:p>
        </p:txBody>
      </p:sp>
      <p:sp>
        <p:nvSpPr>
          <p:cNvPr id="644" name="Line 7"/>
          <p:cNvSpPr>
            <a:spLocks noChangeShapeType="1"/>
          </p:cNvSpPr>
          <p:nvPr/>
        </p:nvSpPr>
        <p:spPr bwMode="auto">
          <a:xfrm>
            <a:off x="228600" y="838200"/>
            <a:ext cx="8610600" cy="0"/>
          </a:xfrm>
          <a:prstGeom prst="line">
            <a:avLst/>
          </a:prstGeom>
          <a:noFill/>
          <a:ln w="31750">
            <a:solidFill>
              <a:srgbClr val="CC3300"/>
            </a:solidFill>
            <a:round/>
            <a:headEnd/>
            <a:tailEnd/>
          </a:ln>
        </p:spPr>
        <p:txBody>
          <a:bodyPr/>
          <a:lstStyle/>
          <a:p>
            <a:endParaRPr lang="en-US"/>
          </a:p>
        </p:txBody>
      </p:sp>
    </p:spTree>
    <p:extLst>
      <p:ext uri="{BB962C8B-B14F-4D97-AF65-F5344CB8AC3E}">
        <p14:creationId xmlns:p14="http://schemas.microsoft.com/office/powerpoint/2010/main" val="15321935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1" name="Oval 640"/>
          <p:cNvSpPr/>
          <p:nvPr/>
        </p:nvSpPr>
        <p:spPr>
          <a:xfrm>
            <a:off x="3810000" y="4418806"/>
            <a:ext cx="228600" cy="228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2" name="Oval 641"/>
          <p:cNvSpPr/>
          <p:nvPr/>
        </p:nvSpPr>
        <p:spPr>
          <a:xfrm>
            <a:off x="4267200" y="4266406"/>
            <a:ext cx="228600" cy="228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3" name="Oval 642"/>
          <p:cNvSpPr/>
          <p:nvPr/>
        </p:nvSpPr>
        <p:spPr>
          <a:xfrm>
            <a:off x="4648200" y="4114006"/>
            <a:ext cx="228600" cy="228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4" name="Oval 643"/>
          <p:cNvSpPr/>
          <p:nvPr/>
        </p:nvSpPr>
        <p:spPr>
          <a:xfrm>
            <a:off x="3200400" y="4190206"/>
            <a:ext cx="228600" cy="228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5" name="Oval 644"/>
          <p:cNvSpPr/>
          <p:nvPr/>
        </p:nvSpPr>
        <p:spPr>
          <a:xfrm>
            <a:off x="3429000" y="4037806"/>
            <a:ext cx="228600" cy="228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6" name="Oval 645"/>
          <p:cNvSpPr/>
          <p:nvPr/>
        </p:nvSpPr>
        <p:spPr>
          <a:xfrm>
            <a:off x="3810000" y="4114006"/>
            <a:ext cx="228600" cy="228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7" name="Oval 646"/>
          <p:cNvSpPr/>
          <p:nvPr/>
        </p:nvSpPr>
        <p:spPr>
          <a:xfrm>
            <a:off x="3886200" y="3885406"/>
            <a:ext cx="228600" cy="228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8" name="Oval 647"/>
          <p:cNvSpPr/>
          <p:nvPr/>
        </p:nvSpPr>
        <p:spPr>
          <a:xfrm>
            <a:off x="4343400" y="3961606"/>
            <a:ext cx="228600" cy="228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9" name="Oval 648"/>
          <p:cNvSpPr/>
          <p:nvPr/>
        </p:nvSpPr>
        <p:spPr>
          <a:xfrm>
            <a:off x="5105400" y="3961606"/>
            <a:ext cx="228600" cy="228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0" name="Oval 649"/>
          <p:cNvSpPr/>
          <p:nvPr/>
        </p:nvSpPr>
        <p:spPr>
          <a:xfrm>
            <a:off x="4495800" y="3733006"/>
            <a:ext cx="228600" cy="228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1" name="Oval 650"/>
          <p:cNvSpPr/>
          <p:nvPr/>
        </p:nvSpPr>
        <p:spPr>
          <a:xfrm>
            <a:off x="2743200" y="4114006"/>
            <a:ext cx="228600" cy="228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2" name="Oval 651"/>
          <p:cNvSpPr/>
          <p:nvPr/>
        </p:nvSpPr>
        <p:spPr>
          <a:xfrm>
            <a:off x="1905000" y="3809206"/>
            <a:ext cx="228600" cy="228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3" name="Oval 652"/>
          <p:cNvSpPr/>
          <p:nvPr/>
        </p:nvSpPr>
        <p:spPr>
          <a:xfrm>
            <a:off x="4800600" y="3885406"/>
            <a:ext cx="228600" cy="228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4" name="Oval 653"/>
          <p:cNvSpPr/>
          <p:nvPr/>
        </p:nvSpPr>
        <p:spPr>
          <a:xfrm>
            <a:off x="4876800" y="3656806"/>
            <a:ext cx="228600" cy="228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5" name="Oval 654"/>
          <p:cNvSpPr/>
          <p:nvPr/>
        </p:nvSpPr>
        <p:spPr>
          <a:xfrm>
            <a:off x="4191000" y="3580606"/>
            <a:ext cx="228600" cy="228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6" name="Oval 655"/>
          <p:cNvSpPr/>
          <p:nvPr/>
        </p:nvSpPr>
        <p:spPr>
          <a:xfrm>
            <a:off x="5257800" y="3809206"/>
            <a:ext cx="228600" cy="228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7" name="Oval 656"/>
          <p:cNvSpPr/>
          <p:nvPr/>
        </p:nvSpPr>
        <p:spPr>
          <a:xfrm>
            <a:off x="5715000" y="3885406"/>
            <a:ext cx="228600" cy="228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8" name="Oval 657"/>
          <p:cNvSpPr/>
          <p:nvPr/>
        </p:nvSpPr>
        <p:spPr>
          <a:xfrm>
            <a:off x="5334000" y="3580606"/>
            <a:ext cx="228600" cy="228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9" name="Oval 658"/>
          <p:cNvSpPr/>
          <p:nvPr/>
        </p:nvSpPr>
        <p:spPr>
          <a:xfrm>
            <a:off x="6172200" y="3733006"/>
            <a:ext cx="228600" cy="228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0" name="Oval 659"/>
          <p:cNvSpPr/>
          <p:nvPr/>
        </p:nvSpPr>
        <p:spPr>
          <a:xfrm>
            <a:off x="5791200" y="3656806"/>
            <a:ext cx="228600" cy="228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1" name="Oval 660"/>
          <p:cNvSpPr/>
          <p:nvPr/>
        </p:nvSpPr>
        <p:spPr>
          <a:xfrm>
            <a:off x="6553200" y="3656806"/>
            <a:ext cx="228600" cy="228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2" name="Oval 661"/>
          <p:cNvSpPr/>
          <p:nvPr/>
        </p:nvSpPr>
        <p:spPr>
          <a:xfrm>
            <a:off x="6934200" y="3580606"/>
            <a:ext cx="228600" cy="228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3" name="Oval 662"/>
          <p:cNvSpPr/>
          <p:nvPr/>
        </p:nvSpPr>
        <p:spPr>
          <a:xfrm>
            <a:off x="7351776" y="3504406"/>
            <a:ext cx="228600" cy="228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4" name="Oval 663"/>
          <p:cNvSpPr/>
          <p:nvPr/>
        </p:nvSpPr>
        <p:spPr>
          <a:xfrm>
            <a:off x="7239000" y="3275806"/>
            <a:ext cx="228600" cy="228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5" name="Oval 664"/>
          <p:cNvSpPr/>
          <p:nvPr/>
        </p:nvSpPr>
        <p:spPr>
          <a:xfrm>
            <a:off x="6629400" y="3428206"/>
            <a:ext cx="228600" cy="228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6" name="Oval 665"/>
          <p:cNvSpPr/>
          <p:nvPr/>
        </p:nvSpPr>
        <p:spPr>
          <a:xfrm>
            <a:off x="4800600" y="3504406"/>
            <a:ext cx="228600" cy="228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7" name="Oval 666"/>
          <p:cNvSpPr/>
          <p:nvPr/>
        </p:nvSpPr>
        <p:spPr>
          <a:xfrm>
            <a:off x="5257800" y="3352006"/>
            <a:ext cx="228600" cy="228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8" name="Oval 667"/>
          <p:cNvSpPr/>
          <p:nvPr/>
        </p:nvSpPr>
        <p:spPr>
          <a:xfrm>
            <a:off x="3276600" y="3809206"/>
            <a:ext cx="228600" cy="228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9" name="Oval 668"/>
          <p:cNvSpPr/>
          <p:nvPr/>
        </p:nvSpPr>
        <p:spPr>
          <a:xfrm>
            <a:off x="3810000" y="3733006"/>
            <a:ext cx="228600" cy="228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0" name="Oval 669"/>
          <p:cNvSpPr/>
          <p:nvPr/>
        </p:nvSpPr>
        <p:spPr>
          <a:xfrm>
            <a:off x="2514600" y="4114006"/>
            <a:ext cx="228600" cy="228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1" name="Oval 670"/>
          <p:cNvSpPr/>
          <p:nvPr/>
        </p:nvSpPr>
        <p:spPr>
          <a:xfrm>
            <a:off x="2590800" y="3809206"/>
            <a:ext cx="228600" cy="228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2" name="Oval 671"/>
          <p:cNvSpPr/>
          <p:nvPr/>
        </p:nvSpPr>
        <p:spPr>
          <a:xfrm>
            <a:off x="2590800" y="3961606"/>
            <a:ext cx="228600" cy="228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3" name="Oval 672"/>
          <p:cNvSpPr/>
          <p:nvPr/>
        </p:nvSpPr>
        <p:spPr>
          <a:xfrm>
            <a:off x="2286000" y="3961606"/>
            <a:ext cx="228600" cy="228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4" name="Oval 673"/>
          <p:cNvSpPr/>
          <p:nvPr/>
        </p:nvSpPr>
        <p:spPr>
          <a:xfrm>
            <a:off x="3048000" y="3961606"/>
            <a:ext cx="228600" cy="228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5" name="Oval 674"/>
          <p:cNvSpPr/>
          <p:nvPr/>
        </p:nvSpPr>
        <p:spPr>
          <a:xfrm>
            <a:off x="2971800" y="3733006"/>
            <a:ext cx="228600" cy="228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6" name="Oval 675"/>
          <p:cNvSpPr/>
          <p:nvPr/>
        </p:nvSpPr>
        <p:spPr>
          <a:xfrm>
            <a:off x="3352800" y="3656806"/>
            <a:ext cx="228600" cy="228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7" name="Oval 676"/>
          <p:cNvSpPr/>
          <p:nvPr/>
        </p:nvSpPr>
        <p:spPr>
          <a:xfrm>
            <a:off x="3886200" y="3504406"/>
            <a:ext cx="228600" cy="228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8" name="Oval 677"/>
          <p:cNvSpPr/>
          <p:nvPr/>
        </p:nvSpPr>
        <p:spPr>
          <a:xfrm>
            <a:off x="4038600" y="3352006"/>
            <a:ext cx="228600" cy="228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9" name="Oval 678"/>
          <p:cNvSpPr/>
          <p:nvPr/>
        </p:nvSpPr>
        <p:spPr>
          <a:xfrm>
            <a:off x="3429000" y="3504406"/>
            <a:ext cx="228600" cy="228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0" name="Oval 679"/>
          <p:cNvSpPr>
            <a:spLocks noChangeAspect="1"/>
          </p:cNvSpPr>
          <p:nvPr/>
        </p:nvSpPr>
        <p:spPr>
          <a:xfrm>
            <a:off x="1981200" y="2818606"/>
            <a:ext cx="164592" cy="16459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1" name="Oval 680"/>
          <p:cNvSpPr>
            <a:spLocks noChangeAspect="1"/>
          </p:cNvSpPr>
          <p:nvPr/>
        </p:nvSpPr>
        <p:spPr>
          <a:xfrm>
            <a:off x="3429000" y="2666206"/>
            <a:ext cx="164592" cy="16459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2" name="Oval 681"/>
          <p:cNvSpPr>
            <a:spLocks noChangeAspect="1"/>
          </p:cNvSpPr>
          <p:nvPr/>
        </p:nvSpPr>
        <p:spPr>
          <a:xfrm>
            <a:off x="4495800" y="3123406"/>
            <a:ext cx="164592" cy="16459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3" name="Oval 682"/>
          <p:cNvSpPr>
            <a:spLocks noChangeAspect="1"/>
          </p:cNvSpPr>
          <p:nvPr/>
        </p:nvSpPr>
        <p:spPr>
          <a:xfrm>
            <a:off x="4191000" y="3199606"/>
            <a:ext cx="164592" cy="16459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4" name="Oval 683"/>
          <p:cNvSpPr/>
          <p:nvPr/>
        </p:nvSpPr>
        <p:spPr>
          <a:xfrm>
            <a:off x="6019800" y="2818606"/>
            <a:ext cx="228600" cy="228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5" name="Oval 684"/>
          <p:cNvSpPr/>
          <p:nvPr/>
        </p:nvSpPr>
        <p:spPr>
          <a:xfrm>
            <a:off x="5638800" y="2971006"/>
            <a:ext cx="228600" cy="228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6" name="Oval 685"/>
          <p:cNvSpPr/>
          <p:nvPr/>
        </p:nvSpPr>
        <p:spPr>
          <a:xfrm>
            <a:off x="5733288" y="2763742"/>
            <a:ext cx="228600" cy="228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7" name="Oval 686"/>
          <p:cNvSpPr/>
          <p:nvPr/>
        </p:nvSpPr>
        <p:spPr>
          <a:xfrm>
            <a:off x="5562600" y="3123406"/>
            <a:ext cx="228600" cy="228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8" name="Oval 687"/>
          <p:cNvSpPr/>
          <p:nvPr/>
        </p:nvSpPr>
        <p:spPr>
          <a:xfrm>
            <a:off x="2286000" y="3733006"/>
            <a:ext cx="228600" cy="228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9" name="Oval 688"/>
          <p:cNvSpPr/>
          <p:nvPr/>
        </p:nvSpPr>
        <p:spPr>
          <a:xfrm>
            <a:off x="4800600" y="3275806"/>
            <a:ext cx="228600" cy="228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0" name="Oval 689"/>
          <p:cNvSpPr/>
          <p:nvPr/>
        </p:nvSpPr>
        <p:spPr>
          <a:xfrm>
            <a:off x="3657600" y="3428206"/>
            <a:ext cx="228600" cy="228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1" name="Oval 690"/>
          <p:cNvSpPr/>
          <p:nvPr/>
        </p:nvSpPr>
        <p:spPr>
          <a:xfrm>
            <a:off x="4267200" y="3352006"/>
            <a:ext cx="228600" cy="228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2" name="Oval 691"/>
          <p:cNvSpPr>
            <a:spLocks noChangeAspect="1"/>
          </p:cNvSpPr>
          <p:nvPr/>
        </p:nvSpPr>
        <p:spPr>
          <a:xfrm>
            <a:off x="2667000" y="3428206"/>
            <a:ext cx="164592" cy="16459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3" name="Oval 692"/>
          <p:cNvSpPr>
            <a:spLocks noChangeAspect="1"/>
          </p:cNvSpPr>
          <p:nvPr/>
        </p:nvSpPr>
        <p:spPr>
          <a:xfrm>
            <a:off x="3886200" y="3275806"/>
            <a:ext cx="164592" cy="16459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4" name="Oval 693"/>
          <p:cNvSpPr/>
          <p:nvPr/>
        </p:nvSpPr>
        <p:spPr>
          <a:xfrm>
            <a:off x="5943600" y="3047206"/>
            <a:ext cx="228600" cy="228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5" name="Oval 694"/>
          <p:cNvSpPr/>
          <p:nvPr/>
        </p:nvSpPr>
        <p:spPr>
          <a:xfrm>
            <a:off x="5562600" y="3352006"/>
            <a:ext cx="228600" cy="228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6" name="Oval 695"/>
          <p:cNvSpPr/>
          <p:nvPr/>
        </p:nvSpPr>
        <p:spPr>
          <a:xfrm>
            <a:off x="5943600" y="3275806"/>
            <a:ext cx="228600" cy="228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7" name="Oval 696"/>
          <p:cNvSpPr/>
          <p:nvPr/>
        </p:nvSpPr>
        <p:spPr>
          <a:xfrm>
            <a:off x="6096000" y="3352006"/>
            <a:ext cx="228600" cy="228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8" name="Oval 697"/>
          <p:cNvSpPr/>
          <p:nvPr/>
        </p:nvSpPr>
        <p:spPr>
          <a:xfrm>
            <a:off x="6248400" y="3123406"/>
            <a:ext cx="228600" cy="228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9" name="Oval 698"/>
          <p:cNvSpPr/>
          <p:nvPr/>
        </p:nvSpPr>
        <p:spPr>
          <a:xfrm>
            <a:off x="4419600" y="3428206"/>
            <a:ext cx="228600" cy="228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0" name="Oval 699"/>
          <p:cNvSpPr/>
          <p:nvPr/>
        </p:nvSpPr>
        <p:spPr>
          <a:xfrm>
            <a:off x="5105400" y="3199606"/>
            <a:ext cx="228600" cy="228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1" name="Oval 700"/>
          <p:cNvSpPr/>
          <p:nvPr/>
        </p:nvSpPr>
        <p:spPr>
          <a:xfrm>
            <a:off x="5715000" y="3428206"/>
            <a:ext cx="228600" cy="228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2" name="Oval 701"/>
          <p:cNvSpPr/>
          <p:nvPr/>
        </p:nvSpPr>
        <p:spPr>
          <a:xfrm>
            <a:off x="6096000" y="3580606"/>
            <a:ext cx="228600" cy="228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3" name="Oval 702"/>
          <p:cNvSpPr/>
          <p:nvPr/>
        </p:nvSpPr>
        <p:spPr>
          <a:xfrm>
            <a:off x="6400800" y="3275806"/>
            <a:ext cx="228600" cy="228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4" name="Oval 703"/>
          <p:cNvSpPr/>
          <p:nvPr/>
        </p:nvSpPr>
        <p:spPr>
          <a:xfrm>
            <a:off x="6705600" y="3199606"/>
            <a:ext cx="228600" cy="228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5" name="Oval 704"/>
          <p:cNvSpPr/>
          <p:nvPr/>
        </p:nvSpPr>
        <p:spPr>
          <a:xfrm>
            <a:off x="6858000" y="3352006"/>
            <a:ext cx="228600" cy="228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6" name="Oval 705"/>
          <p:cNvSpPr/>
          <p:nvPr/>
        </p:nvSpPr>
        <p:spPr>
          <a:xfrm>
            <a:off x="6629400" y="2971006"/>
            <a:ext cx="228600" cy="228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7" name="Oval 706"/>
          <p:cNvSpPr/>
          <p:nvPr/>
        </p:nvSpPr>
        <p:spPr>
          <a:xfrm>
            <a:off x="6477000" y="2971006"/>
            <a:ext cx="228600" cy="228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8" name="Oval 707"/>
          <p:cNvSpPr/>
          <p:nvPr/>
        </p:nvSpPr>
        <p:spPr>
          <a:xfrm>
            <a:off x="6248400" y="2894806"/>
            <a:ext cx="228600" cy="228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9" name="Oval 708"/>
          <p:cNvSpPr/>
          <p:nvPr/>
        </p:nvSpPr>
        <p:spPr>
          <a:xfrm>
            <a:off x="3124200" y="3580606"/>
            <a:ext cx="228600" cy="228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0" name="Oval 709"/>
          <p:cNvSpPr>
            <a:spLocks noChangeAspect="1"/>
          </p:cNvSpPr>
          <p:nvPr/>
        </p:nvSpPr>
        <p:spPr>
          <a:xfrm>
            <a:off x="2667000" y="2818606"/>
            <a:ext cx="164592" cy="16459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1" name="Oval 710"/>
          <p:cNvSpPr>
            <a:spLocks noChangeAspect="1"/>
          </p:cNvSpPr>
          <p:nvPr/>
        </p:nvSpPr>
        <p:spPr>
          <a:xfrm>
            <a:off x="3200400" y="2666206"/>
            <a:ext cx="164592" cy="16459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2" name="Oval 711"/>
          <p:cNvSpPr>
            <a:spLocks noChangeAspect="1"/>
          </p:cNvSpPr>
          <p:nvPr/>
        </p:nvSpPr>
        <p:spPr>
          <a:xfrm>
            <a:off x="3276600" y="3352006"/>
            <a:ext cx="164592" cy="16459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3" name="Oval 712"/>
          <p:cNvSpPr/>
          <p:nvPr/>
        </p:nvSpPr>
        <p:spPr>
          <a:xfrm>
            <a:off x="5334000" y="3047206"/>
            <a:ext cx="228600" cy="228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4" name="Oval 713"/>
          <p:cNvSpPr>
            <a:spLocks noChangeAspect="1"/>
          </p:cNvSpPr>
          <p:nvPr/>
        </p:nvSpPr>
        <p:spPr>
          <a:xfrm>
            <a:off x="3048000" y="3428206"/>
            <a:ext cx="164592" cy="16459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5" name="Oval 714"/>
          <p:cNvSpPr>
            <a:spLocks noChangeAspect="1"/>
          </p:cNvSpPr>
          <p:nvPr/>
        </p:nvSpPr>
        <p:spPr>
          <a:xfrm>
            <a:off x="4800600" y="3199606"/>
            <a:ext cx="164592" cy="16459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6" name="Oval 715"/>
          <p:cNvSpPr>
            <a:spLocks noChangeAspect="1"/>
          </p:cNvSpPr>
          <p:nvPr/>
        </p:nvSpPr>
        <p:spPr>
          <a:xfrm>
            <a:off x="5181600" y="3123406"/>
            <a:ext cx="164592" cy="16459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7" name="Oval 716"/>
          <p:cNvSpPr>
            <a:spLocks noChangeAspect="1"/>
          </p:cNvSpPr>
          <p:nvPr/>
        </p:nvSpPr>
        <p:spPr>
          <a:xfrm>
            <a:off x="5486400" y="2894806"/>
            <a:ext cx="164592" cy="16459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8" name="Oval 717"/>
          <p:cNvSpPr>
            <a:spLocks noChangeAspect="1"/>
          </p:cNvSpPr>
          <p:nvPr/>
        </p:nvSpPr>
        <p:spPr>
          <a:xfrm>
            <a:off x="5410200" y="2818606"/>
            <a:ext cx="164592" cy="16459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9" name="Oval 718"/>
          <p:cNvSpPr/>
          <p:nvPr/>
        </p:nvSpPr>
        <p:spPr>
          <a:xfrm>
            <a:off x="2819400" y="3656806"/>
            <a:ext cx="228600" cy="228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0" name="Oval 719"/>
          <p:cNvSpPr>
            <a:spLocks noChangeAspect="1"/>
          </p:cNvSpPr>
          <p:nvPr/>
        </p:nvSpPr>
        <p:spPr>
          <a:xfrm>
            <a:off x="2590800" y="2894806"/>
            <a:ext cx="164592" cy="16459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1" name="Oval 720"/>
          <p:cNvSpPr>
            <a:spLocks noChangeAspect="1"/>
          </p:cNvSpPr>
          <p:nvPr/>
        </p:nvSpPr>
        <p:spPr>
          <a:xfrm>
            <a:off x="2895600" y="2742406"/>
            <a:ext cx="164592" cy="16459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2" name="Oval 721"/>
          <p:cNvSpPr>
            <a:spLocks noChangeAspect="1"/>
          </p:cNvSpPr>
          <p:nvPr/>
        </p:nvSpPr>
        <p:spPr>
          <a:xfrm>
            <a:off x="3505200" y="3275806"/>
            <a:ext cx="164592" cy="16459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3" name="Oval 722"/>
          <p:cNvSpPr/>
          <p:nvPr/>
        </p:nvSpPr>
        <p:spPr>
          <a:xfrm>
            <a:off x="4572000" y="3199606"/>
            <a:ext cx="228600" cy="228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4" name="Oval 723"/>
          <p:cNvSpPr>
            <a:spLocks noChangeAspect="1"/>
          </p:cNvSpPr>
          <p:nvPr/>
        </p:nvSpPr>
        <p:spPr>
          <a:xfrm>
            <a:off x="2438400" y="3504406"/>
            <a:ext cx="164592" cy="16459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5" name="Oval 724"/>
          <p:cNvSpPr>
            <a:spLocks noChangeAspect="1"/>
          </p:cNvSpPr>
          <p:nvPr/>
        </p:nvSpPr>
        <p:spPr>
          <a:xfrm>
            <a:off x="5257800" y="2971006"/>
            <a:ext cx="164592" cy="16459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6" name="Oval 725"/>
          <p:cNvSpPr>
            <a:spLocks noChangeAspect="1"/>
          </p:cNvSpPr>
          <p:nvPr/>
        </p:nvSpPr>
        <p:spPr>
          <a:xfrm>
            <a:off x="5486400" y="2763742"/>
            <a:ext cx="164592" cy="16459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7" name="Oval 726"/>
          <p:cNvSpPr>
            <a:spLocks noChangeAspect="1"/>
          </p:cNvSpPr>
          <p:nvPr/>
        </p:nvSpPr>
        <p:spPr>
          <a:xfrm>
            <a:off x="4953000" y="3047206"/>
            <a:ext cx="164592" cy="16459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8" name="Oval 727"/>
          <p:cNvSpPr>
            <a:spLocks noChangeAspect="1"/>
          </p:cNvSpPr>
          <p:nvPr/>
        </p:nvSpPr>
        <p:spPr>
          <a:xfrm>
            <a:off x="5105400" y="2894806"/>
            <a:ext cx="164592" cy="16459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9" name="Oval 728"/>
          <p:cNvSpPr/>
          <p:nvPr/>
        </p:nvSpPr>
        <p:spPr>
          <a:xfrm>
            <a:off x="2286000" y="3656806"/>
            <a:ext cx="228600" cy="228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0" name="Oval 729"/>
          <p:cNvSpPr>
            <a:spLocks noChangeAspect="1"/>
          </p:cNvSpPr>
          <p:nvPr/>
        </p:nvSpPr>
        <p:spPr>
          <a:xfrm>
            <a:off x="1600200" y="3123406"/>
            <a:ext cx="164592" cy="16459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1" name="Oval 730"/>
          <p:cNvSpPr>
            <a:spLocks noChangeAspect="1"/>
          </p:cNvSpPr>
          <p:nvPr/>
        </p:nvSpPr>
        <p:spPr>
          <a:xfrm>
            <a:off x="1447800" y="3275806"/>
            <a:ext cx="164592" cy="16459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2" name="Oval 731"/>
          <p:cNvSpPr>
            <a:spLocks noChangeAspect="1"/>
          </p:cNvSpPr>
          <p:nvPr/>
        </p:nvSpPr>
        <p:spPr>
          <a:xfrm>
            <a:off x="2743200" y="3580606"/>
            <a:ext cx="164592" cy="16459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3" name="Oval 732"/>
          <p:cNvSpPr>
            <a:spLocks noChangeAspect="1"/>
          </p:cNvSpPr>
          <p:nvPr/>
        </p:nvSpPr>
        <p:spPr>
          <a:xfrm>
            <a:off x="3657600" y="3352006"/>
            <a:ext cx="164592" cy="16459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4" name="Oval 733"/>
          <p:cNvSpPr>
            <a:spLocks noChangeAspect="1"/>
          </p:cNvSpPr>
          <p:nvPr/>
        </p:nvSpPr>
        <p:spPr>
          <a:xfrm>
            <a:off x="5257800" y="2742406"/>
            <a:ext cx="164592" cy="16459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5" name="Oval 734"/>
          <p:cNvSpPr>
            <a:spLocks noChangeAspect="1"/>
          </p:cNvSpPr>
          <p:nvPr/>
        </p:nvSpPr>
        <p:spPr>
          <a:xfrm>
            <a:off x="5029200" y="2742406"/>
            <a:ext cx="164592" cy="16459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6" name="Oval 735"/>
          <p:cNvSpPr>
            <a:spLocks noChangeAspect="1"/>
          </p:cNvSpPr>
          <p:nvPr/>
        </p:nvSpPr>
        <p:spPr>
          <a:xfrm>
            <a:off x="5105400" y="2818606"/>
            <a:ext cx="164592" cy="16459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7" name="Oval 736"/>
          <p:cNvSpPr>
            <a:spLocks noChangeAspect="1"/>
          </p:cNvSpPr>
          <p:nvPr/>
        </p:nvSpPr>
        <p:spPr>
          <a:xfrm>
            <a:off x="4724400" y="3047206"/>
            <a:ext cx="164592" cy="16459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8" name="Oval 737"/>
          <p:cNvSpPr>
            <a:spLocks noChangeAspect="1"/>
          </p:cNvSpPr>
          <p:nvPr/>
        </p:nvSpPr>
        <p:spPr>
          <a:xfrm>
            <a:off x="4191000" y="2666206"/>
            <a:ext cx="164592" cy="16459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9" name="Oval 738"/>
          <p:cNvSpPr>
            <a:spLocks noChangeAspect="1"/>
          </p:cNvSpPr>
          <p:nvPr/>
        </p:nvSpPr>
        <p:spPr>
          <a:xfrm>
            <a:off x="2971800" y="3199606"/>
            <a:ext cx="164592" cy="16459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0" name="Oval 739"/>
          <p:cNvSpPr>
            <a:spLocks noChangeAspect="1"/>
          </p:cNvSpPr>
          <p:nvPr/>
        </p:nvSpPr>
        <p:spPr>
          <a:xfrm>
            <a:off x="2895600" y="3047206"/>
            <a:ext cx="164592" cy="16459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1" name="Oval 740"/>
          <p:cNvSpPr>
            <a:spLocks noChangeAspect="1"/>
          </p:cNvSpPr>
          <p:nvPr/>
        </p:nvSpPr>
        <p:spPr>
          <a:xfrm>
            <a:off x="2743200" y="3199606"/>
            <a:ext cx="164592" cy="16459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2" name="Oval 741"/>
          <p:cNvSpPr>
            <a:spLocks noChangeAspect="1"/>
          </p:cNvSpPr>
          <p:nvPr/>
        </p:nvSpPr>
        <p:spPr>
          <a:xfrm>
            <a:off x="2743200" y="3123406"/>
            <a:ext cx="164592" cy="16459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3" name="Oval 742"/>
          <p:cNvSpPr>
            <a:spLocks noChangeAspect="1"/>
          </p:cNvSpPr>
          <p:nvPr/>
        </p:nvSpPr>
        <p:spPr>
          <a:xfrm>
            <a:off x="2590800" y="3047206"/>
            <a:ext cx="164592" cy="16459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4" name="Oval 743"/>
          <p:cNvSpPr>
            <a:spLocks noChangeAspect="1"/>
          </p:cNvSpPr>
          <p:nvPr/>
        </p:nvSpPr>
        <p:spPr>
          <a:xfrm>
            <a:off x="2514600" y="2971006"/>
            <a:ext cx="164592" cy="16459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5" name="Oval 744"/>
          <p:cNvSpPr>
            <a:spLocks noChangeAspect="1"/>
          </p:cNvSpPr>
          <p:nvPr/>
        </p:nvSpPr>
        <p:spPr>
          <a:xfrm>
            <a:off x="2819400" y="2971006"/>
            <a:ext cx="164592" cy="16459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6" name="Oval 745"/>
          <p:cNvSpPr>
            <a:spLocks noChangeAspect="1"/>
          </p:cNvSpPr>
          <p:nvPr/>
        </p:nvSpPr>
        <p:spPr>
          <a:xfrm>
            <a:off x="2743200" y="2894806"/>
            <a:ext cx="164592" cy="16459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7" name="Oval 746"/>
          <p:cNvSpPr>
            <a:spLocks noChangeAspect="1"/>
          </p:cNvSpPr>
          <p:nvPr/>
        </p:nvSpPr>
        <p:spPr>
          <a:xfrm>
            <a:off x="2286000" y="2971006"/>
            <a:ext cx="164592" cy="16459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8" name="Oval 747"/>
          <p:cNvSpPr>
            <a:spLocks noChangeAspect="1"/>
          </p:cNvSpPr>
          <p:nvPr/>
        </p:nvSpPr>
        <p:spPr>
          <a:xfrm>
            <a:off x="2438400" y="3123406"/>
            <a:ext cx="164592" cy="16459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9" name="Oval 748"/>
          <p:cNvSpPr>
            <a:spLocks noChangeAspect="1"/>
          </p:cNvSpPr>
          <p:nvPr/>
        </p:nvSpPr>
        <p:spPr>
          <a:xfrm>
            <a:off x="2362200" y="3047206"/>
            <a:ext cx="164592" cy="16459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0" name="Oval 749"/>
          <p:cNvSpPr>
            <a:spLocks noChangeAspect="1"/>
          </p:cNvSpPr>
          <p:nvPr/>
        </p:nvSpPr>
        <p:spPr>
          <a:xfrm>
            <a:off x="2133600" y="3123406"/>
            <a:ext cx="164592" cy="16459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1" name="Oval 750"/>
          <p:cNvSpPr>
            <a:spLocks noChangeAspect="1"/>
          </p:cNvSpPr>
          <p:nvPr/>
        </p:nvSpPr>
        <p:spPr>
          <a:xfrm>
            <a:off x="1752600" y="3047206"/>
            <a:ext cx="164592" cy="16459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2" name="Oval 751"/>
          <p:cNvSpPr>
            <a:spLocks noChangeAspect="1"/>
          </p:cNvSpPr>
          <p:nvPr/>
        </p:nvSpPr>
        <p:spPr>
          <a:xfrm>
            <a:off x="2133600" y="3504406"/>
            <a:ext cx="164592" cy="16459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3" name="Oval 752"/>
          <p:cNvSpPr>
            <a:spLocks noChangeAspect="1"/>
          </p:cNvSpPr>
          <p:nvPr/>
        </p:nvSpPr>
        <p:spPr>
          <a:xfrm>
            <a:off x="2209800" y="3275806"/>
            <a:ext cx="164592" cy="16459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4" name="Oval 753"/>
          <p:cNvSpPr>
            <a:spLocks noChangeAspect="1"/>
          </p:cNvSpPr>
          <p:nvPr/>
        </p:nvSpPr>
        <p:spPr>
          <a:xfrm>
            <a:off x="2438400" y="3275806"/>
            <a:ext cx="164592" cy="16459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5" name="Oval 754"/>
          <p:cNvSpPr>
            <a:spLocks noChangeAspect="1"/>
          </p:cNvSpPr>
          <p:nvPr/>
        </p:nvSpPr>
        <p:spPr>
          <a:xfrm>
            <a:off x="2057400" y="2971006"/>
            <a:ext cx="164592" cy="16459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6" name="Oval 755"/>
          <p:cNvSpPr>
            <a:spLocks noChangeAspect="1"/>
          </p:cNvSpPr>
          <p:nvPr/>
        </p:nvSpPr>
        <p:spPr>
          <a:xfrm>
            <a:off x="1752600" y="2818606"/>
            <a:ext cx="164592" cy="16459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7" name="Oval 756"/>
          <p:cNvSpPr>
            <a:spLocks noChangeAspect="1"/>
          </p:cNvSpPr>
          <p:nvPr/>
        </p:nvSpPr>
        <p:spPr>
          <a:xfrm>
            <a:off x="1905000" y="3199606"/>
            <a:ext cx="164592" cy="16459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8" name="Oval 757"/>
          <p:cNvSpPr>
            <a:spLocks noChangeAspect="1"/>
          </p:cNvSpPr>
          <p:nvPr/>
        </p:nvSpPr>
        <p:spPr>
          <a:xfrm>
            <a:off x="1981200" y="3428206"/>
            <a:ext cx="164592" cy="16459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9" name="Oval 758"/>
          <p:cNvSpPr>
            <a:spLocks noChangeAspect="1"/>
          </p:cNvSpPr>
          <p:nvPr/>
        </p:nvSpPr>
        <p:spPr>
          <a:xfrm>
            <a:off x="1676400" y="3275806"/>
            <a:ext cx="164592" cy="16459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0" name="Oval 759"/>
          <p:cNvSpPr>
            <a:spLocks noChangeAspect="1"/>
          </p:cNvSpPr>
          <p:nvPr/>
        </p:nvSpPr>
        <p:spPr>
          <a:xfrm>
            <a:off x="2286000" y="3428206"/>
            <a:ext cx="164592" cy="16459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1" name="Oval 760"/>
          <p:cNvSpPr>
            <a:spLocks noChangeAspect="1"/>
          </p:cNvSpPr>
          <p:nvPr/>
        </p:nvSpPr>
        <p:spPr>
          <a:xfrm>
            <a:off x="2895600" y="3352006"/>
            <a:ext cx="164592" cy="16459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2" name="Oval 761"/>
          <p:cNvSpPr>
            <a:spLocks noChangeAspect="1"/>
          </p:cNvSpPr>
          <p:nvPr/>
        </p:nvSpPr>
        <p:spPr>
          <a:xfrm>
            <a:off x="3200400" y="3275806"/>
            <a:ext cx="164592" cy="16459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3" name="Oval 762"/>
          <p:cNvSpPr>
            <a:spLocks noChangeAspect="1"/>
          </p:cNvSpPr>
          <p:nvPr/>
        </p:nvSpPr>
        <p:spPr>
          <a:xfrm>
            <a:off x="1981200" y="3352006"/>
            <a:ext cx="164592" cy="16459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4" name="Oval 763"/>
          <p:cNvSpPr>
            <a:spLocks noChangeAspect="1"/>
          </p:cNvSpPr>
          <p:nvPr/>
        </p:nvSpPr>
        <p:spPr>
          <a:xfrm>
            <a:off x="4953000" y="2971006"/>
            <a:ext cx="164592" cy="16459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5" name="Oval 764"/>
          <p:cNvSpPr>
            <a:spLocks noChangeAspect="1"/>
          </p:cNvSpPr>
          <p:nvPr/>
        </p:nvSpPr>
        <p:spPr>
          <a:xfrm>
            <a:off x="4419600" y="3047206"/>
            <a:ext cx="164592" cy="16459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6" name="Oval 765"/>
          <p:cNvSpPr>
            <a:spLocks noChangeAspect="1"/>
          </p:cNvSpPr>
          <p:nvPr/>
        </p:nvSpPr>
        <p:spPr>
          <a:xfrm>
            <a:off x="1752600" y="3428206"/>
            <a:ext cx="164592" cy="16459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7" name="Oval 766"/>
          <p:cNvSpPr>
            <a:spLocks noChangeAspect="1"/>
          </p:cNvSpPr>
          <p:nvPr/>
        </p:nvSpPr>
        <p:spPr>
          <a:xfrm>
            <a:off x="2209800" y="3580606"/>
            <a:ext cx="164592" cy="16459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8" name="Oval 767"/>
          <p:cNvSpPr>
            <a:spLocks noChangeAspect="1"/>
          </p:cNvSpPr>
          <p:nvPr/>
        </p:nvSpPr>
        <p:spPr>
          <a:xfrm>
            <a:off x="1600200" y="3428206"/>
            <a:ext cx="164592" cy="16459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9" name="Oval 768"/>
          <p:cNvSpPr>
            <a:spLocks noChangeAspect="1"/>
          </p:cNvSpPr>
          <p:nvPr/>
        </p:nvSpPr>
        <p:spPr>
          <a:xfrm>
            <a:off x="4876800" y="2894806"/>
            <a:ext cx="164592" cy="16459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0" name="Oval 769"/>
          <p:cNvSpPr>
            <a:spLocks noChangeAspect="1"/>
          </p:cNvSpPr>
          <p:nvPr/>
        </p:nvSpPr>
        <p:spPr>
          <a:xfrm>
            <a:off x="4572000" y="2971006"/>
            <a:ext cx="164592" cy="16459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1" name="Oval 770"/>
          <p:cNvSpPr>
            <a:spLocks noChangeAspect="1"/>
          </p:cNvSpPr>
          <p:nvPr/>
        </p:nvSpPr>
        <p:spPr>
          <a:xfrm>
            <a:off x="4038600" y="3047206"/>
            <a:ext cx="164592" cy="16459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2" name="Oval 771"/>
          <p:cNvSpPr>
            <a:spLocks noChangeAspect="1"/>
          </p:cNvSpPr>
          <p:nvPr/>
        </p:nvSpPr>
        <p:spPr>
          <a:xfrm>
            <a:off x="3810000" y="3123406"/>
            <a:ext cx="164592" cy="16459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3" name="Oval 772"/>
          <p:cNvSpPr>
            <a:spLocks noChangeAspect="1"/>
          </p:cNvSpPr>
          <p:nvPr/>
        </p:nvSpPr>
        <p:spPr>
          <a:xfrm>
            <a:off x="4114800" y="2590006"/>
            <a:ext cx="164592" cy="16459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4" name="Oval 773"/>
          <p:cNvSpPr>
            <a:spLocks noChangeAspect="1"/>
          </p:cNvSpPr>
          <p:nvPr/>
        </p:nvSpPr>
        <p:spPr>
          <a:xfrm>
            <a:off x="4038600" y="2818606"/>
            <a:ext cx="164592" cy="16459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5" name="Oval 774"/>
          <p:cNvSpPr>
            <a:spLocks noChangeAspect="1"/>
          </p:cNvSpPr>
          <p:nvPr/>
        </p:nvSpPr>
        <p:spPr>
          <a:xfrm>
            <a:off x="3886200" y="2666206"/>
            <a:ext cx="164592" cy="16459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6" name="Oval 775"/>
          <p:cNvSpPr>
            <a:spLocks noChangeAspect="1"/>
          </p:cNvSpPr>
          <p:nvPr/>
        </p:nvSpPr>
        <p:spPr>
          <a:xfrm>
            <a:off x="4800600" y="2818606"/>
            <a:ext cx="164592" cy="16459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7" name="Oval 776"/>
          <p:cNvSpPr>
            <a:spLocks noChangeAspect="1"/>
          </p:cNvSpPr>
          <p:nvPr/>
        </p:nvSpPr>
        <p:spPr>
          <a:xfrm>
            <a:off x="3733800" y="2666206"/>
            <a:ext cx="164592" cy="16459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8" name="Oval 777"/>
          <p:cNvSpPr>
            <a:spLocks noChangeAspect="1"/>
          </p:cNvSpPr>
          <p:nvPr/>
        </p:nvSpPr>
        <p:spPr>
          <a:xfrm>
            <a:off x="3581400" y="2971006"/>
            <a:ext cx="164592" cy="16459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9" name="Oval 778"/>
          <p:cNvSpPr>
            <a:spLocks noChangeAspect="1"/>
          </p:cNvSpPr>
          <p:nvPr/>
        </p:nvSpPr>
        <p:spPr>
          <a:xfrm>
            <a:off x="3505200" y="2894806"/>
            <a:ext cx="164592" cy="16459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0" name="Oval 779"/>
          <p:cNvSpPr>
            <a:spLocks noChangeAspect="1"/>
          </p:cNvSpPr>
          <p:nvPr/>
        </p:nvSpPr>
        <p:spPr>
          <a:xfrm>
            <a:off x="3886200" y="2742406"/>
            <a:ext cx="164592" cy="16459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1" name="Oval 780"/>
          <p:cNvSpPr>
            <a:spLocks noChangeAspect="1"/>
          </p:cNvSpPr>
          <p:nvPr/>
        </p:nvSpPr>
        <p:spPr>
          <a:xfrm>
            <a:off x="4343400" y="2971006"/>
            <a:ext cx="164592" cy="16459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2" name="Oval 781"/>
          <p:cNvSpPr>
            <a:spLocks noChangeAspect="1"/>
          </p:cNvSpPr>
          <p:nvPr/>
        </p:nvSpPr>
        <p:spPr>
          <a:xfrm>
            <a:off x="4572000" y="2666206"/>
            <a:ext cx="164592" cy="16459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3" name="Oval 782"/>
          <p:cNvSpPr>
            <a:spLocks noChangeAspect="1"/>
          </p:cNvSpPr>
          <p:nvPr/>
        </p:nvSpPr>
        <p:spPr>
          <a:xfrm>
            <a:off x="3886200" y="2971006"/>
            <a:ext cx="164592" cy="16459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4" name="Oval 783"/>
          <p:cNvSpPr>
            <a:spLocks noChangeAspect="1"/>
          </p:cNvSpPr>
          <p:nvPr/>
        </p:nvSpPr>
        <p:spPr>
          <a:xfrm>
            <a:off x="3733800" y="2818606"/>
            <a:ext cx="164592" cy="16459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5" name="Oval 784"/>
          <p:cNvSpPr>
            <a:spLocks noChangeAspect="1"/>
          </p:cNvSpPr>
          <p:nvPr/>
        </p:nvSpPr>
        <p:spPr>
          <a:xfrm>
            <a:off x="3657600" y="2590006"/>
            <a:ext cx="164592" cy="16459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6" name="Oval 785"/>
          <p:cNvSpPr>
            <a:spLocks noChangeAspect="1"/>
          </p:cNvSpPr>
          <p:nvPr/>
        </p:nvSpPr>
        <p:spPr>
          <a:xfrm>
            <a:off x="3505200" y="2818606"/>
            <a:ext cx="164592" cy="16459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7" name="Oval 786"/>
          <p:cNvSpPr>
            <a:spLocks noChangeAspect="1"/>
          </p:cNvSpPr>
          <p:nvPr/>
        </p:nvSpPr>
        <p:spPr>
          <a:xfrm>
            <a:off x="3429000" y="2742406"/>
            <a:ext cx="164592" cy="16459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8" name="Oval 787"/>
          <p:cNvSpPr>
            <a:spLocks noChangeAspect="1"/>
          </p:cNvSpPr>
          <p:nvPr/>
        </p:nvSpPr>
        <p:spPr>
          <a:xfrm>
            <a:off x="4114800" y="2971006"/>
            <a:ext cx="164592" cy="16459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9" name="Oval 788"/>
          <p:cNvSpPr>
            <a:spLocks noChangeAspect="1"/>
          </p:cNvSpPr>
          <p:nvPr/>
        </p:nvSpPr>
        <p:spPr>
          <a:xfrm>
            <a:off x="4724400" y="2742406"/>
            <a:ext cx="164592" cy="16459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0" name="Oval 789"/>
          <p:cNvSpPr>
            <a:spLocks noChangeAspect="1"/>
          </p:cNvSpPr>
          <p:nvPr/>
        </p:nvSpPr>
        <p:spPr>
          <a:xfrm>
            <a:off x="3886200" y="2894806"/>
            <a:ext cx="164592" cy="16459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1" name="Oval 790"/>
          <p:cNvSpPr>
            <a:spLocks noChangeAspect="1"/>
          </p:cNvSpPr>
          <p:nvPr/>
        </p:nvSpPr>
        <p:spPr>
          <a:xfrm>
            <a:off x="3810000" y="2818606"/>
            <a:ext cx="164592" cy="16459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2" name="Oval 791"/>
          <p:cNvSpPr>
            <a:spLocks noChangeAspect="1"/>
          </p:cNvSpPr>
          <p:nvPr/>
        </p:nvSpPr>
        <p:spPr>
          <a:xfrm>
            <a:off x="3657600" y="3047206"/>
            <a:ext cx="164592" cy="16459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3" name="Oval 792"/>
          <p:cNvSpPr>
            <a:spLocks noChangeAspect="1"/>
          </p:cNvSpPr>
          <p:nvPr/>
        </p:nvSpPr>
        <p:spPr>
          <a:xfrm>
            <a:off x="3429000" y="3123406"/>
            <a:ext cx="164592" cy="16459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4" name="Oval 793"/>
          <p:cNvSpPr>
            <a:spLocks noChangeAspect="1"/>
          </p:cNvSpPr>
          <p:nvPr/>
        </p:nvSpPr>
        <p:spPr>
          <a:xfrm>
            <a:off x="3429000" y="3047206"/>
            <a:ext cx="164592" cy="16459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5" name="Oval 794"/>
          <p:cNvSpPr>
            <a:spLocks noChangeAspect="1"/>
          </p:cNvSpPr>
          <p:nvPr/>
        </p:nvSpPr>
        <p:spPr>
          <a:xfrm>
            <a:off x="3352800" y="2971006"/>
            <a:ext cx="164592" cy="16459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6" name="Oval 795"/>
          <p:cNvSpPr>
            <a:spLocks noChangeAspect="1"/>
          </p:cNvSpPr>
          <p:nvPr/>
        </p:nvSpPr>
        <p:spPr>
          <a:xfrm>
            <a:off x="2971800" y="2818606"/>
            <a:ext cx="164592" cy="16459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7" name="Oval 796"/>
          <p:cNvSpPr>
            <a:spLocks noChangeAspect="1"/>
          </p:cNvSpPr>
          <p:nvPr/>
        </p:nvSpPr>
        <p:spPr>
          <a:xfrm>
            <a:off x="3048000" y="2894806"/>
            <a:ext cx="164592" cy="16459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8" name="Oval 797"/>
          <p:cNvSpPr>
            <a:spLocks noChangeAspect="1"/>
          </p:cNvSpPr>
          <p:nvPr/>
        </p:nvSpPr>
        <p:spPr>
          <a:xfrm>
            <a:off x="3048000" y="2971006"/>
            <a:ext cx="164592" cy="16459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9" name="Oval 798"/>
          <p:cNvSpPr>
            <a:spLocks noChangeAspect="1"/>
          </p:cNvSpPr>
          <p:nvPr/>
        </p:nvSpPr>
        <p:spPr>
          <a:xfrm>
            <a:off x="3124200" y="3047206"/>
            <a:ext cx="164592" cy="16459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0" name="Oval 799"/>
          <p:cNvSpPr>
            <a:spLocks noChangeAspect="1"/>
          </p:cNvSpPr>
          <p:nvPr/>
        </p:nvSpPr>
        <p:spPr>
          <a:xfrm>
            <a:off x="3200400" y="3123406"/>
            <a:ext cx="164592" cy="16459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1" name="Oval 800"/>
          <p:cNvSpPr>
            <a:spLocks noChangeAspect="1"/>
          </p:cNvSpPr>
          <p:nvPr/>
        </p:nvSpPr>
        <p:spPr>
          <a:xfrm>
            <a:off x="3276600" y="2818606"/>
            <a:ext cx="164592" cy="16459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2" name="Oval 801"/>
          <p:cNvSpPr>
            <a:spLocks noChangeAspect="1"/>
          </p:cNvSpPr>
          <p:nvPr/>
        </p:nvSpPr>
        <p:spPr>
          <a:xfrm>
            <a:off x="3200400" y="2742406"/>
            <a:ext cx="164592" cy="16459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3" name="Oval 802"/>
          <p:cNvSpPr>
            <a:spLocks noChangeAspect="1"/>
          </p:cNvSpPr>
          <p:nvPr/>
        </p:nvSpPr>
        <p:spPr>
          <a:xfrm>
            <a:off x="3352800" y="2894806"/>
            <a:ext cx="164592" cy="16459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4" name="Oval 803"/>
          <p:cNvSpPr>
            <a:spLocks noChangeAspect="1"/>
          </p:cNvSpPr>
          <p:nvPr/>
        </p:nvSpPr>
        <p:spPr>
          <a:xfrm>
            <a:off x="4267200" y="2590006"/>
            <a:ext cx="164592" cy="16459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5" name="Oval 804"/>
          <p:cNvSpPr>
            <a:spLocks noChangeAspect="1"/>
          </p:cNvSpPr>
          <p:nvPr/>
        </p:nvSpPr>
        <p:spPr>
          <a:xfrm>
            <a:off x="4191000" y="2742406"/>
            <a:ext cx="164592" cy="16459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6" name="Oval 805"/>
          <p:cNvSpPr>
            <a:spLocks noChangeAspect="1"/>
          </p:cNvSpPr>
          <p:nvPr/>
        </p:nvSpPr>
        <p:spPr>
          <a:xfrm>
            <a:off x="4495800" y="2818606"/>
            <a:ext cx="164592" cy="16459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7" name="Oval 806"/>
          <p:cNvSpPr>
            <a:spLocks noChangeAspect="1"/>
          </p:cNvSpPr>
          <p:nvPr/>
        </p:nvSpPr>
        <p:spPr>
          <a:xfrm>
            <a:off x="4572000" y="2894806"/>
            <a:ext cx="164592" cy="16459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8" name="Oval 807"/>
          <p:cNvSpPr>
            <a:spLocks noChangeAspect="1"/>
          </p:cNvSpPr>
          <p:nvPr/>
        </p:nvSpPr>
        <p:spPr>
          <a:xfrm>
            <a:off x="4343400" y="2818606"/>
            <a:ext cx="164592" cy="16459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9" name="Oval 808"/>
          <p:cNvSpPr>
            <a:spLocks noChangeAspect="1"/>
          </p:cNvSpPr>
          <p:nvPr/>
        </p:nvSpPr>
        <p:spPr>
          <a:xfrm>
            <a:off x="4407408" y="2654014"/>
            <a:ext cx="164592" cy="16459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0" name="Rectangle 809"/>
          <p:cNvSpPr/>
          <p:nvPr/>
        </p:nvSpPr>
        <p:spPr>
          <a:xfrm>
            <a:off x="2438400" y="1828006"/>
            <a:ext cx="146304" cy="146304"/>
          </a:xfrm>
          <a:prstGeom prst="rect">
            <a:avLst/>
          </a:prstGeom>
          <a:noFill/>
          <a:ln w="12700">
            <a:solidFill>
              <a:srgbClr val="25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1" name="Rectangle 810"/>
          <p:cNvSpPr/>
          <p:nvPr/>
        </p:nvSpPr>
        <p:spPr>
          <a:xfrm>
            <a:off x="1828800" y="1599406"/>
            <a:ext cx="146304" cy="146304"/>
          </a:xfrm>
          <a:prstGeom prst="rect">
            <a:avLst/>
          </a:prstGeom>
          <a:noFill/>
          <a:ln w="12700">
            <a:solidFill>
              <a:srgbClr val="25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2" name="Rectangle 811"/>
          <p:cNvSpPr>
            <a:spLocks/>
          </p:cNvSpPr>
          <p:nvPr/>
        </p:nvSpPr>
        <p:spPr>
          <a:xfrm>
            <a:off x="1524000" y="2209006"/>
            <a:ext cx="146304" cy="146304"/>
          </a:xfrm>
          <a:prstGeom prst="rect">
            <a:avLst/>
          </a:prstGeom>
          <a:noFill/>
          <a:ln w="12700">
            <a:solidFill>
              <a:srgbClr val="25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3" name="Rectangle 812"/>
          <p:cNvSpPr/>
          <p:nvPr/>
        </p:nvSpPr>
        <p:spPr>
          <a:xfrm>
            <a:off x="4419600" y="1980406"/>
            <a:ext cx="146304" cy="146304"/>
          </a:xfrm>
          <a:prstGeom prst="rect">
            <a:avLst/>
          </a:prstGeom>
          <a:noFill/>
          <a:ln w="12700">
            <a:solidFill>
              <a:srgbClr val="25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4" name="Rectangle 813"/>
          <p:cNvSpPr/>
          <p:nvPr/>
        </p:nvSpPr>
        <p:spPr>
          <a:xfrm>
            <a:off x="1828800" y="2056606"/>
            <a:ext cx="146304" cy="146304"/>
          </a:xfrm>
          <a:prstGeom prst="rect">
            <a:avLst/>
          </a:prstGeom>
          <a:noFill/>
          <a:ln w="12700">
            <a:solidFill>
              <a:srgbClr val="25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5" name="Rectangle 814"/>
          <p:cNvSpPr/>
          <p:nvPr/>
        </p:nvSpPr>
        <p:spPr>
          <a:xfrm>
            <a:off x="2057400" y="1675606"/>
            <a:ext cx="146304" cy="146304"/>
          </a:xfrm>
          <a:prstGeom prst="rect">
            <a:avLst/>
          </a:prstGeom>
          <a:noFill/>
          <a:ln w="12700">
            <a:solidFill>
              <a:srgbClr val="25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6" name="Rectangle 815"/>
          <p:cNvSpPr/>
          <p:nvPr/>
        </p:nvSpPr>
        <p:spPr>
          <a:xfrm>
            <a:off x="1981200" y="1751806"/>
            <a:ext cx="146304" cy="146304"/>
          </a:xfrm>
          <a:prstGeom prst="rect">
            <a:avLst/>
          </a:prstGeom>
          <a:noFill/>
          <a:ln w="12700">
            <a:solidFill>
              <a:srgbClr val="25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7" name="Rectangle 816"/>
          <p:cNvSpPr/>
          <p:nvPr/>
        </p:nvSpPr>
        <p:spPr>
          <a:xfrm>
            <a:off x="3124200" y="1980406"/>
            <a:ext cx="146304" cy="146304"/>
          </a:xfrm>
          <a:prstGeom prst="rect">
            <a:avLst/>
          </a:prstGeom>
          <a:noFill/>
          <a:ln w="12700">
            <a:solidFill>
              <a:srgbClr val="25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8" name="Rectangle 817"/>
          <p:cNvSpPr/>
          <p:nvPr/>
        </p:nvSpPr>
        <p:spPr>
          <a:xfrm>
            <a:off x="4419600" y="2132806"/>
            <a:ext cx="146304" cy="146304"/>
          </a:xfrm>
          <a:prstGeom prst="rect">
            <a:avLst/>
          </a:prstGeom>
          <a:noFill/>
          <a:ln w="12700">
            <a:solidFill>
              <a:srgbClr val="25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9" name="Rectangle 818"/>
          <p:cNvSpPr/>
          <p:nvPr/>
        </p:nvSpPr>
        <p:spPr>
          <a:xfrm>
            <a:off x="4343400" y="2132806"/>
            <a:ext cx="146304" cy="146304"/>
          </a:xfrm>
          <a:prstGeom prst="rect">
            <a:avLst/>
          </a:prstGeom>
          <a:noFill/>
          <a:ln w="12700">
            <a:solidFill>
              <a:srgbClr val="25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0" name="Rectangle 819"/>
          <p:cNvSpPr/>
          <p:nvPr/>
        </p:nvSpPr>
        <p:spPr>
          <a:xfrm>
            <a:off x="2362200" y="1751806"/>
            <a:ext cx="146304" cy="146304"/>
          </a:xfrm>
          <a:prstGeom prst="rect">
            <a:avLst/>
          </a:prstGeom>
          <a:noFill/>
          <a:ln w="12700">
            <a:solidFill>
              <a:srgbClr val="25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1" name="Rectangle 820"/>
          <p:cNvSpPr/>
          <p:nvPr/>
        </p:nvSpPr>
        <p:spPr>
          <a:xfrm>
            <a:off x="1981200" y="1599406"/>
            <a:ext cx="146304" cy="146304"/>
          </a:xfrm>
          <a:prstGeom prst="rect">
            <a:avLst/>
          </a:prstGeom>
          <a:noFill/>
          <a:ln w="12700">
            <a:solidFill>
              <a:srgbClr val="25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2" name="Rectangle 821"/>
          <p:cNvSpPr/>
          <p:nvPr/>
        </p:nvSpPr>
        <p:spPr>
          <a:xfrm>
            <a:off x="3657600" y="1980406"/>
            <a:ext cx="146304" cy="146304"/>
          </a:xfrm>
          <a:prstGeom prst="rect">
            <a:avLst/>
          </a:prstGeom>
          <a:noFill/>
          <a:ln w="12700">
            <a:solidFill>
              <a:srgbClr val="25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3" name="Rectangle 822"/>
          <p:cNvSpPr/>
          <p:nvPr/>
        </p:nvSpPr>
        <p:spPr>
          <a:xfrm>
            <a:off x="3962400" y="2056606"/>
            <a:ext cx="146304" cy="146304"/>
          </a:xfrm>
          <a:prstGeom prst="rect">
            <a:avLst/>
          </a:prstGeom>
          <a:noFill/>
          <a:ln w="12700">
            <a:solidFill>
              <a:srgbClr val="25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4" name="Rectangle 823"/>
          <p:cNvSpPr/>
          <p:nvPr/>
        </p:nvSpPr>
        <p:spPr>
          <a:xfrm>
            <a:off x="4267200" y="1828006"/>
            <a:ext cx="146304" cy="146304"/>
          </a:xfrm>
          <a:prstGeom prst="rect">
            <a:avLst/>
          </a:prstGeom>
          <a:noFill/>
          <a:ln w="12700">
            <a:solidFill>
              <a:srgbClr val="25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5" name="Rectangle 824"/>
          <p:cNvSpPr/>
          <p:nvPr/>
        </p:nvSpPr>
        <p:spPr>
          <a:xfrm>
            <a:off x="3810000" y="2056606"/>
            <a:ext cx="146304" cy="146304"/>
          </a:xfrm>
          <a:prstGeom prst="rect">
            <a:avLst/>
          </a:prstGeom>
          <a:noFill/>
          <a:ln w="12700">
            <a:solidFill>
              <a:srgbClr val="25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6" name="Rectangle 825"/>
          <p:cNvSpPr/>
          <p:nvPr/>
        </p:nvSpPr>
        <p:spPr>
          <a:xfrm>
            <a:off x="4038600" y="2132806"/>
            <a:ext cx="146304" cy="146304"/>
          </a:xfrm>
          <a:prstGeom prst="rect">
            <a:avLst/>
          </a:prstGeom>
          <a:noFill/>
          <a:ln w="12700">
            <a:solidFill>
              <a:srgbClr val="25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7" name="Rectangle 826"/>
          <p:cNvSpPr/>
          <p:nvPr/>
        </p:nvSpPr>
        <p:spPr>
          <a:xfrm>
            <a:off x="3352800" y="2056606"/>
            <a:ext cx="146304" cy="146304"/>
          </a:xfrm>
          <a:prstGeom prst="rect">
            <a:avLst/>
          </a:prstGeom>
          <a:noFill/>
          <a:ln w="12700">
            <a:solidFill>
              <a:srgbClr val="25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8" name="Rectangle 827"/>
          <p:cNvSpPr/>
          <p:nvPr/>
        </p:nvSpPr>
        <p:spPr>
          <a:xfrm>
            <a:off x="1524000" y="2056606"/>
            <a:ext cx="146304" cy="146304"/>
          </a:xfrm>
          <a:prstGeom prst="rect">
            <a:avLst/>
          </a:prstGeom>
          <a:noFill/>
          <a:ln w="12700">
            <a:solidFill>
              <a:srgbClr val="25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9" name="Rectangle 828"/>
          <p:cNvSpPr/>
          <p:nvPr/>
        </p:nvSpPr>
        <p:spPr>
          <a:xfrm>
            <a:off x="1981200" y="2132806"/>
            <a:ext cx="146304" cy="146304"/>
          </a:xfrm>
          <a:prstGeom prst="rect">
            <a:avLst/>
          </a:prstGeom>
          <a:noFill/>
          <a:ln w="12700">
            <a:solidFill>
              <a:srgbClr val="25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0" name="Rectangle 829"/>
          <p:cNvSpPr/>
          <p:nvPr/>
        </p:nvSpPr>
        <p:spPr>
          <a:xfrm>
            <a:off x="3810000" y="1980406"/>
            <a:ext cx="146304" cy="146304"/>
          </a:xfrm>
          <a:prstGeom prst="rect">
            <a:avLst/>
          </a:prstGeom>
          <a:noFill/>
          <a:ln w="12700">
            <a:solidFill>
              <a:srgbClr val="25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1" name="Rectangle 830"/>
          <p:cNvSpPr/>
          <p:nvPr/>
        </p:nvSpPr>
        <p:spPr>
          <a:xfrm>
            <a:off x="2819400" y="1751806"/>
            <a:ext cx="146304" cy="146304"/>
          </a:xfrm>
          <a:prstGeom prst="rect">
            <a:avLst/>
          </a:prstGeom>
          <a:noFill/>
          <a:ln w="12700">
            <a:solidFill>
              <a:srgbClr val="25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2" name="Rectangle 831"/>
          <p:cNvSpPr/>
          <p:nvPr/>
        </p:nvSpPr>
        <p:spPr>
          <a:xfrm>
            <a:off x="3048000" y="2209006"/>
            <a:ext cx="146304" cy="146304"/>
          </a:xfrm>
          <a:prstGeom prst="rect">
            <a:avLst/>
          </a:prstGeom>
          <a:noFill/>
          <a:ln w="12700">
            <a:solidFill>
              <a:srgbClr val="25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3" name="Rectangle 832"/>
          <p:cNvSpPr/>
          <p:nvPr/>
        </p:nvSpPr>
        <p:spPr>
          <a:xfrm>
            <a:off x="1447800" y="2285206"/>
            <a:ext cx="146304" cy="146304"/>
          </a:xfrm>
          <a:prstGeom prst="rect">
            <a:avLst/>
          </a:prstGeom>
          <a:noFill/>
          <a:ln w="12700">
            <a:solidFill>
              <a:srgbClr val="25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4" name="Rectangle 833"/>
          <p:cNvSpPr/>
          <p:nvPr/>
        </p:nvSpPr>
        <p:spPr>
          <a:xfrm>
            <a:off x="1752600" y="2132806"/>
            <a:ext cx="146304" cy="146304"/>
          </a:xfrm>
          <a:prstGeom prst="rect">
            <a:avLst/>
          </a:prstGeom>
          <a:noFill/>
          <a:ln w="12700">
            <a:solidFill>
              <a:srgbClr val="25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5" name="Rectangle 834"/>
          <p:cNvSpPr/>
          <p:nvPr/>
        </p:nvSpPr>
        <p:spPr>
          <a:xfrm>
            <a:off x="3429000" y="2209006"/>
            <a:ext cx="146304" cy="146304"/>
          </a:xfrm>
          <a:prstGeom prst="rect">
            <a:avLst/>
          </a:prstGeom>
          <a:noFill/>
          <a:ln w="12700">
            <a:solidFill>
              <a:srgbClr val="25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6" name="Rectangle 835"/>
          <p:cNvSpPr/>
          <p:nvPr/>
        </p:nvSpPr>
        <p:spPr>
          <a:xfrm>
            <a:off x="3657600" y="2132806"/>
            <a:ext cx="146304" cy="146304"/>
          </a:xfrm>
          <a:prstGeom prst="rect">
            <a:avLst/>
          </a:prstGeom>
          <a:noFill/>
          <a:ln w="12700">
            <a:solidFill>
              <a:srgbClr val="25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7" name="Rectangle 836"/>
          <p:cNvSpPr/>
          <p:nvPr/>
        </p:nvSpPr>
        <p:spPr>
          <a:xfrm>
            <a:off x="3048000" y="1980406"/>
            <a:ext cx="146304" cy="146304"/>
          </a:xfrm>
          <a:prstGeom prst="rect">
            <a:avLst/>
          </a:prstGeom>
          <a:noFill/>
          <a:ln w="12700">
            <a:solidFill>
              <a:srgbClr val="25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8" name="Rectangle 837"/>
          <p:cNvSpPr/>
          <p:nvPr/>
        </p:nvSpPr>
        <p:spPr>
          <a:xfrm>
            <a:off x="2362200" y="2056606"/>
            <a:ext cx="146304" cy="146304"/>
          </a:xfrm>
          <a:prstGeom prst="rect">
            <a:avLst/>
          </a:prstGeom>
          <a:noFill/>
          <a:ln w="12700">
            <a:solidFill>
              <a:srgbClr val="25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9" name="Rectangle 838"/>
          <p:cNvSpPr/>
          <p:nvPr/>
        </p:nvSpPr>
        <p:spPr>
          <a:xfrm>
            <a:off x="1447800" y="2590006"/>
            <a:ext cx="146304" cy="146304"/>
          </a:xfrm>
          <a:prstGeom prst="rect">
            <a:avLst/>
          </a:prstGeom>
          <a:noFill/>
          <a:ln w="12700">
            <a:solidFill>
              <a:srgbClr val="25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0" name="Rectangle 839"/>
          <p:cNvSpPr/>
          <p:nvPr/>
        </p:nvSpPr>
        <p:spPr>
          <a:xfrm>
            <a:off x="2057400" y="2062702"/>
            <a:ext cx="146304" cy="146304"/>
          </a:xfrm>
          <a:prstGeom prst="rect">
            <a:avLst/>
          </a:prstGeom>
          <a:noFill/>
          <a:ln w="12700">
            <a:solidFill>
              <a:srgbClr val="25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1" name="Rectangle 840"/>
          <p:cNvSpPr/>
          <p:nvPr/>
        </p:nvSpPr>
        <p:spPr>
          <a:xfrm>
            <a:off x="2362200" y="2209006"/>
            <a:ext cx="146304" cy="146304"/>
          </a:xfrm>
          <a:prstGeom prst="rect">
            <a:avLst/>
          </a:prstGeom>
          <a:noFill/>
          <a:ln w="12700">
            <a:solidFill>
              <a:srgbClr val="25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2" name="Rectangle 841"/>
          <p:cNvSpPr/>
          <p:nvPr/>
        </p:nvSpPr>
        <p:spPr>
          <a:xfrm>
            <a:off x="2895600" y="2361406"/>
            <a:ext cx="146304" cy="146304"/>
          </a:xfrm>
          <a:prstGeom prst="rect">
            <a:avLst/>
          </a:prstGeom>
          <a:noFill/>
          <a:ln w="12700">
            <a:solidFill>
              <a:srgbClr val="25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3" name="Rectangle 842"/>
          <p:cNvSpPr/>
          <p:nvPr/>
        </p:nvSpPr>
        <p:spPr>
          <a:xfrm>
            <a:off x="2209800" y="2056606"/>
            <a:ext cx="146304" cy="146304"/>
          </a:xfrm>
          <a:prstGeom prst="rect">
            <a:avLst/>
          </a:prstGeom>
          <a:noFill/>
          <a:ln w="12700">
            <a:solidFill>
              <a:srgbClr val="25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4" name="Rectangle 843"/>
          <p:cNvSpPr/>
          <p:nvPr/>
        </p:nvSpPr>
        <p:spPr>
          <a:xfrm>
            <a:off x="2209800" y="2437606"/>
            <a:ext cx="146304" cy="146304"/>
          </a:xfrm>
          <a:prstGeom prst="rect">
            <a:avLst/>
          </a:prstGeom>
          <a:noFill/>
          <a:ln w="12700">
            <a:solidFill>
              <a:srgbClr val="25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5" name="Rectangle 844"/>
          <p:cNvSpPr/>
          <p:nvPr/>
        </p:nvSpPr>
        <p:spPr>
          <a:xfrm>
            <a:off x="2743200" y="2056606"/>
            <a:ext cx="146304" cy="146304"/>
          </a:xfrm>
          <a:prstGeom prst="rect">
            <a:avLst/>
          </a:prstGeom>
          <a:noFill/>
          <a:ln w="12700">
            <a:solidFill>
              <a:srgbClr val="25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6" name="Rectangle 845"/>
          <p:cNvSpPr/>
          <p:nvPr/>
        </p:nvSpPr>
        <p:spPr>
          <a:xfrm>
            <a:off x="1905000" y="2285206"/>
            <a:ext cx="146304" cy="146304"/>
          </a:xfrm>
          <a:prstGeom prst="rect">
            <a:avLst/>
          </a:prstGeom>
          <a:noFill/>
          <a:ln w="12700">
            <a:solidFill>
              <a:srgbClr val="25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7" name="Rectangle 846"/>
          <p:cNvSpPr/>
          <p:nvPr/>
        </p:nvSpPr>
        <p:spPr>
          <a:xfrm>
            <a:off x="2667000" y="2209006"/>
            <a:ext cx="146304" cy="146304"/>
          </a:xfrm>
          <a:prstGeom prst="rect">
            <a:avLst/>
          </a:prstGeom>
          <a:noFill/>
          <a:ln w="12700">
            <a:solidFill>
              <a:srgbClr val="25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8" name="Rectangle 847"/>
          <p:cNvSpPr/>
          <p:nvPr/>
        </p:nvSpPr>
        <p:spPr>
          <a:xfrm>
            <a:off x="2743200" y="2361406"/>
            <a:ext cx="146304" cy="146304"/>
          </a:xfrm>
          <a:prstGeom prst="rect">
            <a:avLst/>
          </a:prstGeom>
          <a:noFill/>
          <a:ln w="12700">
            <a:solidFill>
              <a:srgbClr val="25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9" name="Rectangle 848"/>
          <p:cNvSpPr/>
          <p:nvPr/>
        </p:nvSpPr>
        <p:spPr>
          <a:xfrm>
            <a:off x="2438400" y="2361406"/>
            <a:ext cx="146304" cy="146304"/>
          </a:xfrm>
          <a:prstGeom prst="rect">
            <a:avLst/>
          </a:prstGeom>
          <a:noFill/>
          <a:ln w="12700">
            <a:solidFill>
              <a:srgbClr val="25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0" name="Rectangle 849"/>
          <p:cNvSpPr/>
          <p:nvPr/>
        </p:nvSpPr>
        <p:spPr>
          <a:xfrm>
            <a:off x="2895600" y="2056606"/>
            <a:ext cx="146304" cy="146304"/>
          </a:xfrm>
          <a:prstGeom prst="rect">
            <a:avLst/>
          </a:prstGeom>
          <a:noFill/>
          <a:ln w="12700">
            <a:solidFill>
              <a:srgbClr val="25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1" name="Rectangle 850"/>
          <p:cNvSpPr/>
          <p:nvPr/>
        </p:nvSpPr>
        <p:spPr>
          <a:xfrm>
            <a:off x="2514600" y="2056606"/>
            <a:ext cx="146304" cy="146304"/>
          </a:xfrm>
          <a:prstGeom prst="rect">
            <a:avLst/>
          </a:prstGeom>
          <a:noFill/>
          <a:ln w="12700">
            <a:solidFill>
              <a:srgbClr val="25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2" name="Rectangle 851"/>
          <p:cNvSpPr/>
          <p:nvPr/>
        </p:nvSpPr>
        <p:spPr>
          <a:xfrm>
            <a:off x="2590800" y="1980406"/>
            <a:ext cx="146304" cy="146304"/>
          </a:xfrm>
          <a:prstGeom prst="rect">
            <a:avLst/>
          </a:prstGeom>
          <a:noFill/>
          <a:ln w="12700">
            <a:solidFill>
              <a:srgbClr val="25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3" name="Rectangle 852"/>
          <p:cNvSpPr/>
          <p:nvPr/>
        </p:nvSpPr>
        <p:spPr>
          <a:xfrm>
            <a:off x="3124200" y="2285206"/>
            <a:ext cx="146304" cy="146304"/>
          </a:xfrm>
          <a:prstGeom prst="rect">
            <a:avLst/>
          </a:prstGeom>
          <a:noFill/>
          <a:ln w="12700">
            <a:solidFill>
              <a:srgbClr val="25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4" name="Rectangle 853"/>
          <p:cNvSpPr/>
          <p:nvPr/>
        </p:nvSpPr>
        <p:spPr>
          <a:xfrm>
            <a:off x="2590800" y="2361406"/>
            <a:ext cx="146304" cy="146304"/>
          </a:xfrm>
          <a:prstGeom prst="rect">
            <a:avLst/>
          </a:prstGeom>
          <a:noFill/>
          <a:ln w="12700">
            <a:solidFill>
              <a:srgbClr val="25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5" name="Rectangle 854"/>
          <p:cNvSpPr/>
          <p:nvPr/>
        </p:nvSpPr>
        <p:spPr>
          <a:xfrm>
            <a:off x="2286000" y="1599406"/>
            <a:ext cx="146304" cy="146304"/>
          </a:xfrm>
          <a:prstGeom prst="rect">
            <a:avLst/>
          </a:prstGeom>
          <a:noFill/>
          <a:ln w="12700">
            <a:solidFill>
              <a:srgbClr val="25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6" name="Rectangle 855"/>
          <p:cNvSpPr/>
          <p:nvPr/>
        </p:nvSpPr>
        <p:spPr>
          <a:xfrm>
            <a:off x="1676400" y="1599406"/>
            <a:ext cx="146304" cy="146304"/>
          </a:xfrm>
          <a:prstGeom prst="rect">
            <a:avLst/>
          </a:prstGeom>
          <a:noFill/>
          <a:ln w="12700">
            <a:solidFill>
              <a:srgbClr val="25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7" name="Rectangle 856"/>
          <p:cNvSpPr/>
          <p:nvPr/>
        </p:nvSpPr>
        <p:spPr>
          <a:xfrm>
            <a:off x="2133600" y="1599406"/>
            <a:ext cx="146304" cy="146304"/>
          </a:xfrm>
          <a:prstGeom prst="rect">
            <a:avLst/>
          </a:prstGeom>
          <a:noFill/>
          <a:ln w="12700">
            <a:solidFill>
              <a:srgbClr val="25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8" name="Rectangle 857"/>
          <p:cNvSpPr/>
          <p:nvPr/>
        </p:nvSpPr>
        <p:spPr>
          <a:xfrm>
            <a:off x="1524000" y="1599406"/>
            <a:ext cx="146304" cy="146304"/>
          </a:xfrm>
          <a:prstGeom prst="rect">
            <a:avLst/>
          </a:prstGeom>
          <a:noFill/>
          <a:ln w="12700">
            <a:solidFill>
              <a:srgbClr val="25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9" name="Rectangle 858"/>
          <p:cNvSpPr/>
          <p:nvPr/>
        </p:nvSpPr>
        <p:spPr>
          <a:xfrm>
            <a:off x="2209800" y="1675606"/>
            <a:ext cx="146304" cy="146304"/>
          </a:xfrm>
          <a:prstGeom prst="rect">
            <a:avLst/>
          </a:prstGeom>
          <a:noFill/>
          <a:ln w="12700">
            <a:solidFill>
              <a:srgbClr val="25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0" name="Rectangle 859"/>
          <p:cNvSpPr/>
          <p:nvPr/>
        </p:nvSpPr>
        <p:spPr>
          <a:xfrm>
            <a:off x="1828800" y="1675606"/>
            <a:ext cx="146304" cy="146304"/>
          </a:xfrm>
          <a:prstGeom prst="rect">
            <a:avLst/>
          </a:prstGeom>
          <a:noFill/>
          <a:ln w="12700">
            <a:solidFill>
              <a:srgbClr val="25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1" name="Rectangle 860"/>
          <p:cNvSpPr/>
          <p:nvPr/>
        </p:nvSpPr>
        <p:spPr>
          <a:xfrm>
            <a:off x="3276600" y="2285206"/>
            <a:ext cx="146304" cy="146304"/>
          </a:xfrm>
          <a:prstGeom prst="rect">
            <a:avLst/>
          </a:prstGeom>
          <a:noFill/>
          <a:ln w="12700">
            <a:solidFill>
              <a:srgbClr val="25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2" name="Rectangle 861"/>
          <p:cNvSpPr/>
          <p:nvPr/>
        </p:nvSpPr>
        <p:spPr>
          <a:xfrm>
            <a:off x="2438400" y="1675606"/>
            <a:ext cx="146304" cy="146304"/>
          </a:xfrm>
          <a:prstGeom prst="rect">
            <a:avLst/>
          </a:prstGeom>
          <a:noFill/>
          <a:ln w="12700">
            <a:solidFill>
              <a:srgbClr val="25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3" name="Rectangle 862"/>
          <p:cNvSpPr/>
          <p:nvPr/>
        </p:nvSpPr>
        <p:spPr>
          <a:xfrm>
            <a:off x="4419600" y="1675606"/>
            <a:ext cx="146304" cy="146304"/>
          </a:xfrm>
          <a:prstGeom prst="rect">
            <a:avLst/>
          </a:prstGeom>
          <a:noFill/>
          <a:ln w="12700">
            <a:solidFill>
              <a:srgbClr val="25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4" name="Rectangle 863"/>
          <p:cNvSpPr/>
          <p:nvPr/>
        </p:nvSpPr>
        <p:spPr>
          <a:xfrm>
            <a:off x="2590800" y="1599406"/>
            <a:ext cx="146304" cy="146304"/>
          </a:xfrm>
          <a:prstGeom prst="rect">
            <a:avLst/>
          </a:prstGeom>
          <a:noFill/>
          <a:ln w="12700">
            <a:solidFill>
              <a:srgbClr val="25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5" name="Rectangle 864"/>
          <p:cNvSpPr/>
          <p:nvPr/>
        </p:nvSpPr>
        <p:spPr>
          <a:xfrm>
            <a:off x="4114800" y="1599406"/>
            <a:ext cx="146304" cy="146304"/>
          </a:xfrm>
          <a:prstGeom prst="rect">
            <a:avLst/>
          </a:prstGeom>
          <a:noFill/>
          <a:ln w="12700">
            <a:solidFill>
              <a:srgbClr val="25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6" name="Rectangle 865"/>
          <p:cNvSpPr/>
          <p:nvPr/>
        </p:nvSpPr>
        <p:spPr>
          <a:xfrm>
            <a:off x="2438400" y="1599406"/>
            <a:ext cx="146304" cy="146304"/>
          </a:xfrm>
          <a:prstGeom prst="rect">
            <a:avLst/>
          </a:prstGeom>
          <a:noFill/>
          <a:ln w="12700">
            <a:solidFill>
              <a:srgbClr val="25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7" name="Rectangle 866"/>
          <p:cNvSpPr/>
          <p:nvPr/>
        </p:nvSpPr>
        <p:spPr>
          <a:xfrm>
            <a:off x="3886200" y="1904206"/>
            <a:ext cx="146304" cy="146304"/>
          </a:xfrm>
          <a:prstGeom prst="rect">
            <a:avLst/>
          </a:prstGeom>
          <a:noFill/>
          <a:ln w="12700">
            <a:solidFill>
              <a:srgbClr val="25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8" name="Rectangle 867"/>
          <p:cNvSpPr/>
          <p:nvPr/>
        </p:nvSpPr>
        <p:spPr>
          <a:xfrm>
            <a:off x="2667000" y="1751806"/>
            <a:ext cx="146304" cy="146304"/>
          </a:xfrm>
          <a:prstGeom prst="rect">
            <a:avLst/>
          </a:prstGeom>
          <a:noFill/>
          <a:ln w="12700">
            <a:solidFill>
              <a:srgbClr val="25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9" name="Rectangle 868"/>
          <p:cNvSpPr/>
          <p:nvPr/>
        </p:nvSpPr>
        <p:spPr>
          <a:xfrm>
            <a:off x="2895600" y="1599406"/>
            <a:ext cx="146304" cy="146304"/>
          </a:xfrm>
          <a:prstGeom prst="rect">
            <a:avLst/>
          </a:prstGeom>
          <a:noFill/>
          <a:ln w="12700">
            <a:solidFill>
              <a:srgbClr val="25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0" name="Rectangle 869"/>
          <p:cNvSpPr/>
          <p:nvPr/>
        </p:nvSpPr>
        <p:spPr>
          <a:xfrm>
            <a:off x="2743200" y="1599406"/>
            <a:ext cx="146304" cy="146304"/>
          </a:xfrm>
          <a:prstGeom prst="rect">
            <a:avLst/>
          </a:prstGeom>
          <a:noFill/>
          <a:ln w="12700">
            <a:solidFill>
              <a:srgbClr val="25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1" name="Rectangle 870"/>
          <p:cNvSpPr/>
          <p:nvPr/>
        </p:nvSpPr>
        <p:spPr>
          <a:xfrm>
            <a:off x="3505200" y="1980406"/>
            <a:ext cx="146304" cy="146304"/>
          </a:xfrm>
          <a:prstGeom prst="rect">
            <a:avLst/>
          </a:prstGeom>
          <a:noFill/>
          <a:ln w="12700">
            <a:solidFill>
              <a:srgbClr val="25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2" name="Rectangle 871"/>
          <p:cNvSpPr/>
          <p:nvPr/>
        </p:nvSpPr>
        <p:spPr>
          <a:xfrm>
            <a:off x="2514600" y="1751806"/>
            <a:ext cx="146304" cy="146304"/>
          </a:xfrm>
          <a:prstGeom prst="rect">
            <a:avLst/>
          </a:prstGeom>
          <a:noFill/>
          <a:ln w="12700">
            <a:solidFill>
              <a:srgbClr val="25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3" name="Rectangle 872"/>
          <p:cNvSpPr/>
          <p:nvPr/>
        </p:nvSpPr>
        <p:spPr>
          <a:xfrm>
            <a:off x="5181600" y="1828006"/>
            <a:ext cx="146304" cy="146304"/>
          </a:xfrm>
          <a:prstGeom prst="rect">
            <a:avLst/>
          </a:prstGeom>
          <a:noFill/>
          <a:ln w="12700">
            <a:solidFill>
              <a:srgbClr val="25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4" name="Rectangle 873"/>
          <p:cNvSpPr/>
          <p:nvPr/>
        </p:nvSpPr>
        <p:spPr>
          <a:xfrm>
            <a:off x="5943600" y="1828006"/>
            <a:ext cx="146304" cy="146304"/>
          </a:xfrm>
          <a:prstGeom prst="rect">
            <a:avLst/>
          </a:prstGeom>
          <a:noFill/>
          <a:ln w="12700">
            <a:solidFill>
              <a:srgbClr val="25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5" name="Rectangle 874"/>
          <p:cNvSpPr/>
          <p:nvPr/>
        </p:nvSpPr>
        <p:spPr>
          <a:xfrm>
            <a:off x="5181600" y="1751806"/>
            <a:ext cx="146304" cy="146304"/>
          </a:xfrm>
          <a:prstGeom prst="rect">
            <a:avLst/>
          </a:prstGeom>
          <a:noFill/>
          <a:ln w="12700">
            <a:solidFill>
              <a:srgbClr val="25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6" name="Rectangle 875"/>
          <p:cNvSpPr/>
          <p:nvPr/>
        </p:nvSpPr>
        <p:spPr>
          <a:xfrm>
            <a:off x="5105400" y="1904206"/>
            <a:ext cx="146304" cy="146304"/>
          </a:xfrm>
          <a:prstGeom prst="rect">
            <a:avLst/>
          </a:prstGeom>
          <a:noFill/>
          <a:ln w="12700">
            <a:solidFill>
              <a:srgbClr val="25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7" name="Rectangle 876"/>
          <p:cNvSpPr/>
          <p:nvPr/>
        </p:nvSpPr>
        <p:spPr>
          <a:xfrm>
            <a:off x="5029200" y="1828006"/>
            <a:ext cx="146304" cy="146304"/>
          </a:xfrm>
          <a:prstGeom prst="rect">
            <a:avLst/>
          </a:prstGeom>
          <a:noFill/>
          <a:ln w="12700">
            <a:solidFill>
              <a:srgbClr val="25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8" name="Rectangle 877"/>
          <p:cNvSpPr/>
          <p:nvPr/>
        </p:nvSpPr>
        <p:spPr>
          <a:xfrm>
            <a:off x="5029200" y="1751806"/>
            <a:ext cx="146304" cy="146304"/>
          </a:xfrm>
          <a:prstGeom prst="rect">
            <a:avLst/>
          </a:prstGeom>
          <a:noFill/>
          <a:ln w="12700">
            <a:solidFill>
              <a:srgbClr val="25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9" name="Rectangle 878"/>
          <p:cNvSpPr/>
          <p:nvPr/>
        </p:nvSpPr>
        <p:spPr>
          <a:xfrm>
            <a:off x="4953000" y="1828006"/>
            <a:ext cx="146304" cy="146304"/>
          </a:xfrm>
          <a:prstGeom prst="rect">
            <a:avLst/>
          </a:prstGeom>
          <a:noFill/>
          <a:ln w="12700">
            <a:solidFill>
              <a:srgbClr val="25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0" name="Rectangle 879"/>
          <p:cNvSpPr/>
          <p:nvPr/>
        </p:nvSpPr>
        <p:spPr>
          <a:xfrm>
            <a:off x="5410200" y="1599406"/>
            <a:ext cx="146304" cy="146304"/>
          </a:xfrm>
          <a:prstGeom prst="rect">
            <a:avLst/>
          </a:prstGeom>
          <a:noFill/>
          <a:ln w="12700">
            <a:solidFill>
              <a:srgbClr val="25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1" name="Rectangle 880"/>
          <p:cNvSpPr/>
          <p:nvPr/>
        </p:nvSpPr>
        <p:spPr>
          <a:xfrm>
            <a:off x="5105400" y="2056606"/>
            <a:ext cx="146304" cy="146304"/>
          </a:xfrm>
          <a:prstGeom prst="rect">
            <a:avLst/>
          </a:prstGeom>
          <a:noFill/>
          <a:ln w="12700">
            <a:solidFill>
              <a:srgbClr val="25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2" name="Rectangle 881"/>
          <p:cNvSpPr/>
          <p:nvPr/>
        </p:nvSpPr>
        <p:spPr>
          <a:xfrm>
            <a:off x="4953000" y="1904206"/>
            <a:ext cx="146304" cy="146304"/>
          </a:xfrm>
          <a:prstGeom prst="rect">
            <a:avLst/>
          </a:prstGeom>
          <a:noFill/>
          <a:ln w="12700">
            <a:solidFill>
              <a:srgbClr val="25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3" name="Rectangle 882"/>
          <p:cNvSpPr/>
          <p:nvPr/>
        </p:nvSpPr>
        <p:spPr>
          <a:xfrm>
            <a:off x="5105400" y="2209006"/>
            <a:ext cx="146304" cy="146304"/>
          </a:xfrm>
          <a:prstGeom prst="rect">
            <a:avLst/>
          </a:prstGeom>
          <a:noFill/>
          <a:ln w="12700">
            <a:solidFill>
              <a:srgbClr val="25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4" name="Rectangle 883"/>
          <p:cNvSpPr/>
          <p:nvPr/>
        </p:nvSpPr>
        <p:spPr>
          <a:xfrm>
            <a:off x="5410200" y="1751806"/>
            <a:ext cx="146304" cy="146304"/>
          </a:xfrm>
          <a:prstGeom prst="rect">
            <a:avLst/>
          </a:prstGeom>
          <a:noFill/>
          <a:ln w="12700">
            <a:solidFill>
              <a:srgbClr val="25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5" name="Rectangle 884"/>
          <p:cNvSpPr/>
          <p:nvPr/>
        </p:nvSpPr>
        <p:spPr>
          <a:xfrm>
            <a:off x="5181600" y="1904206"/>
            <a:ext cx="146304" cy="146304"/>
          </a:xfrm>
          <a:prstGeom prst="rect">
            <a:avLst/>
          </a:prstGeom>
          <a:noFill/>
          <a:ln w="12700">
            <a:solidFill>
              <a:srgbClr val="25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6" name="Rectangle 885"/>
          <p:cNvSpPr/>
          <p:nvPr/>
        </p:nvSpPr>
        <p:spPr>
          <a:xfrm>
            <a:off x="5181600" y="2132806"/>
            <a:ext cx="146304" cy="146304"/>
          </a:xfrm>
          <a:prstGeom prst="rect">
            <a:avLst/>
          </a:prstGeom>
          <a:noFill/>
          <a:ln w="12700">
            <a:solidFill>
              <a:srgbClr val="25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7" name="Rectangle 886"/>
          <p:cNvSpPr/>
          <p:nvPr/>
        </p:nvSpPr>
        <p:spPr>
          <a:xfrm>
            <a:off x="4724400" y="1828006"/>
            <a:ext cx="146304" cy="146304"/>
          </a:xfrm>
          <a:prstGeom prst="rect">
            <a:avLst/>
          </a:prstGeom>
          <a:noFill/>
          <a:ln w="12700">
            <a:solidFill>
              <a:srgbClr val="25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8" name="Rectangle 887"/>
          <p:cNvSpPr/>
          <p:nvPr/>
        </p:nvSpPr>
        <p:spPr>
          <a:xfrm>
            <a:off x="4876800" y="1751806"/>
            <a:ext cx="146304" cy="146304"/>
          </a:xfrm>
          <a:prstGeom prst="rect">
            <a:avLst/>
          </a:prstGeom>
          <a:noFill/>
          <a:ln w="12700">
            <a:solidFill>
              <a:srgbClr val="25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9" name="Rectangle 888"/>
          <p:cNvSpPr/>
          <p:nvPr/>
        </p:nvSpPr>
        <p:spPr>
          <a:xfrm>
            <a:off x="5105400" y="2285206"/>
            <a:ext cx="146304" cy="146304"/>
          </a:xfrm>
          <a:prstGeom prst="rect">
            <a:avLst/>
          </a:prstGeom>
          <a:noFill/>
          <a:ln w="12700">
            <a:solidFill>
              <a:srgbClr val="25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0" name="Rectangle 889"/>
          <p:cNvSpPr/>
          <p:nvPr/>
        </p:nvSpPr>
        <p:spPr>
          <a:xfrm>
            <a:off x="5029200" y="2209006"/>
            <a:ext cx="146304" cy="146304"/>
          </a:xfrm>
          <a:prstGeom prst="rect">
            <a:avLst/>
          </a:prstGeom>
          <a:noFill/>
          <a:ln w="12700">
            <a:solidFill>
              <a:srgbClr val="25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1" name="Rectangle 890"/>
          <p:cNvSpPr/>
          <p:nvPr/>
        </p:nvSpPr>
        <p:spPr>
          <a:xfrm>
            <a:off x="4724400" y="1751806"/>
            <a:ext cx="146304" cy="146304"/>
          </a:xfrm>
          <a:prstGeom prst="rect">
            <a:avLst/>
          </a:prstGeom>
          <a:noFill/>
          <a:ln w="12700">
            <a:solidFill>
              <a:srgbClr val="25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2" name="Rectangle 891"/>
          <p:cNvSpPr/>
          <p:nvPr/>
        </p:nvSpPr>
        <p:spPr>
          <a:xfrm>
            <a:off x="4724400" y="2132806"/>
            <a:ext cx="146304" cy="146304"/>
          </a:xfrm>
          <a:prstGeom prst="rect">
            <a:avLst/>
          </a:prstGeom>
          <a:noFill/>
          <a:ln w="12700">
            <a:solidFill>
              <a:srgbClr val="25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3" name="Rectangle 892"/>
          <p:cNvSpPr/>
          <p:nvPr/>
        </p:nvSpPr>
        <p:spPr>
          <a:xfrm>
            <a:off x="4876800" y="2209006"/>
            <a:ext cx="146304" cy="146304"/>
          </a:xfrm>
          <a:prstGeom prst="rect">
            <a:avLst/>
          </a:prstGeom>
          <a:noFill/>
          <a:ln w="12700">
            <a:solidFill>
              <a:srgbClr val="25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4" name="Rectangle 893"/>
          <p:cNvSpPr/>
          <p:nvPr/>
        </p:nvSpPr>
        <p:spPr>
          <a:xfrm>
            <a:off x="4876800" y="1599406"/>
            <a:ext cx="146304" cy="146304"/>
          </a:xfrm>
          <a:prstGeom prst="rect">
            <a:avLst/>
          </a:prstGeom>
          <a:noFill/>
          <a:ln w="12700">
            <a:solidFill>
              <a:srgbClr val="25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5" name="Rectangle 894"/>
          <p:cNvSpPr/>
          <p:nvPr/>
        </p:nvSpPr>
        <p:spPr>
          <a:xfrm>
            <a:off x="4953000" y="2056606"/>
            <a:ext cx="146304" cy="146304"/>
          </a:xfrm>
          <a:prstGeom prst="rect">
            <a:avLst/>
          </a:prstGeom>
          <a:noFill/>
          <a:ln w="12700">
            <a:solidFill>
              <a:srgbClr val="25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6" name="Rectangle 895"/>
          <p:cNvSpPr/>
          <p:nvPr/>
        </p:nvSpPr>
        <p:spPr>
          <a:xfrm>
            <a:off x="4495800" y="1675606"/>
            <a:ext cx="146304" cy="146304"/>
          </a:xfrm>
          <a:prstGeom prst="rect">
            <a:avLst/>
          </a:prstGeom>
          <a:noFill/>
          <a:ln w="12700">
            <a:solidFill>
              <a:srgbClr val="25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7" name="Rectangle 896"/>
          <p:cNvSpPr/>
          <p:nvPr/>
        </p:nvSpPr>
        <p:spPr>
          <a:xfrm>
            <a:off x="4114800" y="1904206"/>
            <a:ext cx="146304" cy="146304"/>
          </a:xfrm>
          <a:prstGeom prst="rect">
            <a:avLst/>
          </a:prstGeom>
          <a:noFill/>
          <a:ln w="12700">
            <a:solidFill>
              <a:srgbClr val="25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8" name="Rectangle 897"/>
          <p:cNvSpPr/>
          <p:nvPr/>
        </p:nvSpPr>
        <p:spPr>
          <a:xfrm>
            <a:off x="4876800" y="1980406"/>
            <a:ext cx="146304" cy="146304"/>
          </a:xfrm>
          <a:prstGeom prst="rect">
            <a:avLst/>
          </a:prstGeom>
          <a:noFill/>
          <a:ln w="12700">
            <a:solidFill>
              <a:srgbClr val="25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9" name="Rectangle 898"/>
          <p:cNvSpPr/>
          <p:nvPr/>
        </p:nvSpPr>
        <p:spPr>
          <a:xfrm>
            <a:off x="4800600" y="1904206"/>
            <a:ext cx="146304" cy="146304"/>
          </a:xfrm>
          <a:prstGeom prst="rect">
            <a:avLst/>
          </a:prstGeom>
          <a:noFill/>
          <a:ln w="12700">
            <a:solidFill>
              <a:srgbClr val="25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0" name="Rectangle 899"/>
          <p:cNvSpPr/>
          <p:nvPr/>
        </p:nvSpPr>
        <p:spPr>
          <a:xfrm>
            <a:off x="4648200" y="1980406"/>
            <a:ext cx="146304" cy="146304"/>
          </a:xfrm>
          <a:prstGeom prst="rect">
            <a:avLst/>
          </a:prstGeom>
          <a:noFill/>
          <a:ln w="12700">
            <a:solidFill>
              <a:srgbClr val="25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1" name="Rectangle 900"/>
          <p:cNvSpPr/>
          <p:nvPr/>
        </p:nvSpPr>
        <p:spPr>
          <a:xfrm>
            <a:off x="5334000" y="2132806"/>
            <a:ext cx="146304" cy="146304"/>
          </a:xfrm>
          <a:prstGeom prst="rect">
            <a:avLst/>
          </a:prstGeom>
          <a:noFill/>
          <a:ln w="12700">
            <a:solidFill>
              <a:srgbClr val="25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2" name="Rectangle 901"/>
          <p:cNvSpPr/>
          <p:nvPr/>
        </p:nvSpPr>
        <p:spPr>
          <a:xfrm>
            <a:off x="5334000" y="1980406"/>
            <a:ext cx="146304" cy="146304"/>
          </a:xfrm>
          <a:prstGeom prst="rect">
            <a:avLst/>
          </a:prstGeom>
          <a:noFill/>
          <a:ln w="12700">
            <a:solidFill>
              <a:srgbClr val="25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3" name="Rectangle 902"/>
          <p:cNvSpPr/>
          <p:nvPr/>
        </p:nvSpPr>
        <p:spPr>
          <a:xfrm>
            <a:off x="5486400" y="2209006"/>
            <a:ext cx="146304" cy="146304"/>
          </a:xfrm>
          <a:prstGeom prst="rect">
            <a:avLst/>
          </a:prstGeom>
          <a:noFill/>
          <a:ln w="12700">
            <a:solidFill>
              <a:srgbClr val="25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4" name="Rectangle 903"/>
          <p:cNvSpPr/>
          <p:nvPr/>
        </p:nvSpPr>
        <p:spPr>
          <a:xfrm>
            <a:off x="5486400" y="1828006"/>
            <a:ext cx="146304" cy="146304"/>
          </a:xfrm>
          <a:prstGeom prst="rect">
            <a:avLst/>
          </a:prstGeom>
          <a:noFill/>
          <a:ln w="12700">
            <a:solidFill>
              <a:srgbClr val="25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5" name="Rectangle 904"/>
          <p:cNvSpPr/>
          <p:nvPr/>
        </p:nvSpPr>
        <p:spPr>
          <a:xfrm>
            <a:off x="5334000" y="1904206"/>
            <a:ext cx="146304" cy="146304"/>
          </a:xfrm>
          <a:prstGeom prst="rect">
            <a:avLst/>
          </a:prstGeom>
          <a:noFill/>
          <a:ln w="12700">
            <a:solidFill>
              <a:srgbClr val="25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6" name="Rectangle 905"/>
          <p:cNvSpPr/>
          <p:nvPr/>
        </p:nvSpPr>
        <p:spPr>
          <a:xfrm>
            <a:off x="5562600" y="1904206"/>
            <a:ext cx="146304" cy="146304"/>
          </a:xfrm>
          <a:prstGeom prst="rect">
            <a:avLst/>
          </a:prstGeom>
          <a:noFill/>
          <a:ln w="12700">
            <a:solidFill>
              <a:srgbClr val="25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7" name="Rectangle 906"/>
          <p:cNvSpPr/>
          <p:nvPr/>
        </p:nvSpPr>
        <p:spPr>
          <a:xfrm>
            <a:off x="5638800" y="1980406"/>
            <a:ext cx="146304" cy="146304"/>
          </a:xfrm>
          <a:prstGeom prst="rect">
            <a:avLst/>
          </a:prstGeom>
          <a:noFill/>
          <a:ln w="12700">
            <a:solidFill>
              <a:srgbClr val="25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8" name="Rectangle 907"/>
          <p:cNvSpPr/>
          <p:nvPr/>
        </p:nvSpPr>
        <p:spPr>
          <a:xfrm>
            <a:off x="5410200" y="2056606"/>
            <a:ext cx="146304" cy="146304"/>
          </a:xfrm>
          <a:prstGeom prst="rect">
            <a:avLst/>
          </a:prstGeom>
          <a:noFill/>
          <a:ln w="12700">
            <a:solidFill>
              <a:srgbClr val="25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9" name="Rectangle 908"/>
          <p:cNvSpPr/>
          <p:nvPr/>
        </p:nvSpPr>
        <p:spPr>
          <a:xfrm>
            <a:off x="5638800" y="2132806"/>
            <a:ext cx="146304" cy="146304"/>
          </a:xfrm>
          <a:prstGeom prst="rect">
            <a:avLst/>
          </a:prstGeom>
          <a:noFill/>
          <a:ln w="12700">
            <a:solidFill>
              <a:srgbClr val="25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0" name="Rectangle 909"/>
          <p:cNvSpPr/>
          <p:nvPr/>
        </p:nvSpPr>
        <p:spPr>
          <a:xfrm>
            <a:off x="6096000" y="2056606"/>
            <a:ext cx="146304" cy="146304"/>
          </a:xfrm>
          <a:prstGeom prst="rect">
            <a:avLst/>
          </a:prstGeom>
          <a:noFill/>
          <a:ln w="12700">
            <a:solidFill>
              <a:srgbClr val="25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1" name="Rectangle 910"/>
          <p:cNvSpPr/>
          <p:nvPr/>
        </p:nvSpPr>
        <p:spPr>
          <a:xfrm>
            <a:off x="5943600" y="2209006"/>
            <a:ext cx="146304" cy="146304"/>
          </a:xfrm>
          <a:prstGeom prst="rect">
            <a:avLst/>
          </a:prstGeom>
          <a:noFill/>
          <a:ln w="12700">
            <a:solidFill>
              <a:srgbClr val="25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2" name="Rectangle 911"/>
          <p:cNvSpPr/>
          <p:nvPr/>
        </p:nvSpPr>
        <p:spPr>
          <a:xfrm>
            <a:off x="5791200" y="1980406"/>
            <a:ext cx="146304" cy="146304"/>
          </a:xfrm>
          <a:prstGeom prst="rect">
            <a:avLst/>
          </a:prstGeom>
          <a:noFill/>
          <a:ln w="12700">
            <a:solidFill>
              <a:srgbClr val="25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3" name="Rectangle 912"/>
          <p:cNvSpPr/>
          <p:nvPr/>
        </p:nvSpPr>
        <p:spPr>
          <a:xfrm>
            <a:off x="5943600" y="2056606"/>
            <a:ext cx="146304" cy="146304"/>
          </a:xfrm>
          <a:prstGeom prst="rect">
            <a:avLst/>
          </a:prstGeom>
          <a:noFill/>
          <a:ln w="12700">
            <a:solidFill>
              <a:srgbClr val="25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4" name="Rectangle 913"/>
          <p:cNvSpPr/>
          <p:nvPr/>
        </p:nvSpPr>
        <p:spPr>
          <a:xfrm>
            <a:off x="5867400" y="1980406"/>
            <a:ext cx="146304" cy="146304"/>
          </a:xfrm>
          <a:prstGeom prst="rect">
            <a:avLst/>
          </a:prstGeom>
          <a:noFill/>
          <a:ln w="12700">
            <a:solidFill>
              <a:srgbClr val="25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5" name="Rectangle 914"/>
          <p:cNvSpPr/>
          <p:nvPr/>
        </p:nvSpPr>
        <p:spPr>
          <a:xfrm>
            <a:off x="5791200" y="2209006"/>
            <a:ext cx="146304" cy="146304"/>
          </a:xfrm>
          <a:prstGeom prst="rect">
            <a:avLst/>
          </a:prstGeom>
          <a:noFill/>
          <a:ln w="12700">
            <a:solidFill>
              <a:srgbClr val="25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6" name="Rectangle 915"/>
          <p:cNvSpPr/>
          <p:nvPr/>
        </p:nvSpPr>
        <p:spPr>
          <a:xfrm>
            <a:off x="6019800" y="2209006"/>
            <a:ext cx="146304" cy="146304"/>
          </a:xfrm>
          <a:prstGeom prst="rect">
            <a:avLst/>
          </a:prstGeom>
          <a:noFill/>
          <a:ln w="12700">
            <a:solidFill>
              <a:srgbClr val="25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7" name="Rectangle 916"/>
          <p:cNvSpPr/>
          <p:nvPr/>
        </p:nvSpPr>
        <p:spPr>
          <a:xfrm>
            <a:off x="6324600" y="2132806"/>
            <a:ext cx="146304" cy="146304"/>
          </a:xfrm>
          <a:prstGeom prst="rect">
            <a:avLst/>
          </a:prstGeom>
          <a:noFill/>
          <a:ln w="12700">
            <a:solidFill>
              <a:srgbClr val="25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8" name="Rectangle 917"/>
          <p:cNvSpPr/>
          <p:nvPr/>
        </p:nvSpPr>
        <p:spPr>
          <a:xfrm>
            <a:off x="5638800" y="2056606"/>
            <a:ext cx="146304" cy="146304"/>
          </a:xfrm>
          <a:prstGeom prst="rect">
            <a:avLst/>
          </a:prstGeom>
          <a:noFill/>
          <a:ln w="12700">
            <a:solidFill>
              <a:srgbClr val="25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9" name="Rectangle 918"/>
          <p:cNvSpPr/>
          <p:nvPr/>
        </p:nvSpPr>
        <p:spPr>
          <a:xfrm>
            <a:off x="6324600" y="1904206"/>
            <a:ext cx="146304" cy="146304"/>
          </a:xfrm>
          <a:prstGeom prst="rect">
            <a:avLst/>
          </a:prstGeom>
          <a:noFill/>
          <a:ln w="12700">
            <a:solidFill>
              <a:srgbClr val="25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0" name="Rectangle 919"/>
          <p:cNvSpPr/>
          <p:nvPr/>
        </p:nvSpPr>
        <p:spPr>
          <a:xfrm>
            <a:off x="6400800" y="2209006"/>
            <a:ext cx="146304" cy="146304"/>
          </a:xfrm>
          <a:prstGeom prst="rect">
            <a:avLst/>
          </a:prstGeom>
          <a:noFill/>
          <a:ln w="12700">
            <a:solidFill>
              <a:srgbClr val="25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1" name="Rectangle 920"/>
          <p:cNvSpPr/>
          <p:nvPr/>
        </p:nvSpPr>
        <p:spPr>
          <a:xfrm>
            <a:off x="5791200" y="1751806"/>
            <a:ext cx="146304" cy="146304"/>
          </a:xfrm>
          <a:prstGeom prst="rect">
            <a:avLst/>
          </a:prstGeom>
          <a:noFill/>
          <a:ln w="12700">
            <a:solidFill>
              <a:srgbClr val="25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2" name="Rectangle 921"/>
          <p:cNvSpPr/>
          <p:nvPr/>
        </p:nvSpPr>
        <p:spPr>
          <a:xfrm>
            <a:off x="6400800" y="1980406"/>
            <a:ext cx="146304" cy="146304"/>
          </a:xfrm>
          <a:prstGeom prst="rect">
            <a:avLst/>
          </a:prstGeom>
          <a:noFill/>
          <a:ln w="12700">
            <a:solidFill>
              <a:srgbClr val="25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3" name="Rectangle 922"/>
          <p:cNvSpPr/>
          <p:nvPr/>
        </p:nvSpPr>
        <p:spPr>
          <a:xfrm>
            <a:off x="7315200" y="2056606"/>
            <a:ext cx="146304" cy="146304"/>
          </a:xfrm>
          <a:prstGeom prst="rect">
            <a:avLst/>
          </a:prstGeom>
          <a:noFill/>
          <a:ln w="12700">
            <a:solidFill>
              <a:srgbClr val="25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4" name="Rectangle 923"/>
          <p:cNvSpPr/>
          <p:nvPr/>
        </p:nvSpPr>
        <p:spPr>
          <a:xfrm>
            <a:off x="5638800" y="1904206"/>
            <a:ext cx="146304" cy="146304"/>
          </a:xfrm>
          <a:prstGeom prst="rect">
            <a:avLst/>
          </a:prstGeom>
          <a:noFill/>
          <a:ln w="12700">
            <a:solidFill>
              <a:srgbClr val="25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5" name="Rectangle 924"/>
          <p:cNvSpPr/>
          <p:nvPr/>
        </p:nvSpPr>
        <p:spPr>
          <a:xfrm>
            <a:off x="6553200" y="1828006"/>
            <a:ext cx="146304" cy="146304"/>
          </a:xfrm>
          <a:prstGeom prst="rect">
            <a:avLst/>
          </a:prstGeom>
          <a:noFill/>
          <a:ln w="12700">
            <a:solidFill>
              <a:srgbClr val="25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6" name="Rectangle 925"/>
          <p:cNvSpPr/>
          <p:nvPr/>
        </p:nvSpPr>
        <p:spPr>
          <a:xfrm>
            <a:off x="5943600" y="1599406"/>
            <a:ext cx="146304" cy="146304"/>
          </a:xfrm>
          <a:prstGeom prst="rect">
            <a:avLst/>
          </a:prstGeom>
          <a:noFill/>
          <a:ln w="12700">
            <a:solidFill>
              <a:srgbClr val="25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7" name="Rectangle 926"/>
          <p:cNvSpPr/>
          <p:nvPr/>
        </p:nvSpPr>
        <p:spPr>
          <a:xfrm>
            <a:off x="6781800" y="1828006"/>
            <a:ext cx="146304" cy="146304"/>
          </a:xfrm>
          <a:prstGeom prst="rect">
            <a:avLst/>
          </a:prstGeom>
          <a:noFill/>
          <a:ln w="12700">
            <a:solidFill>
              <a:srgbClr val="25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8" name="Rectangle 927"/>
          <p:cNvSpPr/>
          <p:nvPr/>
        </p:nvSpPr>
        <p:spPr>
          <a:xfrm>
            <a:off x="7010400" y="1828006"/>
            <a:ext cx="146304" cy="146304"/>
          </a:xfrm>
          <a:prstGeom prst="rect">
            <a:avLst/>
          </a:prstGeom>
          <a:noFill/>
          <a:ln w="12700">
            <a:solidFill>
              <a:srgbClr val="25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9" name="Rectangle 928"/>
          <p:cNvSpPr/>
          <p:nvPr/>
        </p:nvSpPr>
        <p:spPr>
          <a:xfrm>
            <a:off x="6934200" y="2056606"/>
            <a:ext cx="146304" cy="146304"/>
          </a:xfrm>
          <a:prstGeom prst="rect">
            <a:avLst/>
          </a:prstGeom>
          <a:noFill/>
          <a:ln w="12700">
            <a:solidFill>
              <a:srgbClr val="25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0" name="Rectangle 929"/>
          <p:cNvSpPr/>
          <p:nvPr/>
        </p:nvSpPr>
        <p:spPr>
          <a:xfrm>
            <a:off x="6705600" y="2132806"/>
            <a:ext cx="146304" cy="146304"/>
          </a:xfrm>
          <a:prstGeom prst="rect">
            <a:avLst/>
          </a:prstGeom>
          <a:noFill/>
          <a:ln w="12700">
            <a:solidFill>
              <a:srgbClr val="25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1" name="Rectangle 930"/>
          <p:cNvSpPr/>
          <p:nvPr/>
        </p:nvSpPr>
        <p:spPr>
          <a:xfrm>
            <a:off x="7315200" y="2285206"/>
            <a:ext cx="146304" cy="146304"/>
          </a:xfrm>
          <a:prstGeom prst="rect">
            <a:avLst/>
          </a:prstGeom>
          <a:noFill/>
          <a:ln w="12700">
            <a:solidFill>
              <a:srgbClr val="25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2" name="Rectangle 931"/>
          <p:cNvSpPr/>
          <p:nvPr/>
        </p:nvSpPr>
        <p:spPr>
          <a:xfrm>
            <a:off x="7010400" y="2209006"/>
            <a:ext cx="146304" cy="146304"/>
          </a:xfrm>
          <a:prstGeom prst="rect">
            <a:avLst/>
          </a:prstGeom>
          <a:noFill/>
          <a:ln w="12700">
            <a:solidFill>
              <a:srgbClr val="25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3" name="Rectangle 932"/>
          <p:cNvSpPr/>
          <p:nvPr/>
        </p:nvSpPr>
        <p:spPr>
          <a:xfrm>
            <a:off x="7315200" y="1980406"/>
            <a:ext cx="146304" cy="146304"/>
          </a:xfrm>
          <a:prstGeom prst="rect">
            <a:avLst/>
          </a:prstGeom>
          <a:noFill/>
          <a:ln w="12700">
            <a:solidFill>
              <a:srgbClr val="25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4" name="Rectangle 933"/>
          <p:cNvSpPr/>
          <p:nvPr/>
        </p:nvSpPr>
        <p:spPr>
          <a:xfrm>
            <a:off x="7162800" y="1980406"/>
            <a:ext cx="146304" cy="146304"/>
          </a:xfrm>
          <a:prstGeom prst="rect">
            <a:avLst/>
          </a:prstGeom>
          <a:noFill/>
          <a:ln w="12700">
            <a:solidFill>
              <a:srgbClr val="25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5" name="Rectangle 934"/>
          <p:cNvSpPr/>
          <p:nvPr/>
        </p:nvSpPr>
        <p:spPr>
          <a:xfrm>
            <a:off x="7086600" y="1904206"/>
            <a:ext cx="146304" cy="146304"/>
          </a:xfrm>
          <a:prstGeom prst="rect">
            <a:avLst/>
          </a:prstGeom>
          <a:noFill/>
          <a:ln w="12700">
            <a:solidFill>
              <a:srgbClr val="25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6" name="Rectangle 935"/>
          <p:cNvSpPr/>
          <p:nvPr/>
        </p:nvSpPr>
        <p:spPr>
          <a:xfrm>
            <a:off x="6705600" y="1904206"/>
            <a:ext cx="146304" cy="146304"/>
          </a:xfrm>
          <a:prstGeom prst="rect">
            <a:avLst/>
          </a:prstGeom>
          <a:noFill/>
          <a:ln w="12700">
            <a:solidFill>
              <a:srgbClr val="25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7" name="Rectangle 936"/>
          <p:cNvSpPr/>
          <p:nvPr/>
        </p:nvSpPr>
        <p:spPr>
          <a:xfrm>
            <a:off x="7315200" y="1828006"/>
            <a:ext cx="146304" cy="146304"/>
          </a:xfrm>
          <a:prstGeom prst="rect">
            <a:avLst/>
          </a:prstGeom>
          <a:noFill/>
          <a:ln w="12700">
            <a:solidFill>
              <a:srgbClr val="25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8" name="Rectangle 937"/>
          <p:cNvSpPr/>
          <p:nvPr/>
        </p:nvSpPr>
        <p:spPr>
          <a:xfrm>
            <a:off x="7162800" y="1904206"/>
            <a:ext cx="146304" cy="146304"/>
          </a:xfrm>
          <a:prstGeom prst="rect">
            <a:avLst/>
          </a:prstGeom>
          <a:noFill/>
          <a:ln w="12700">
            <a:solidFill>
              <a:srgbClr val="25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9" name="Rectangle 938"/>
          <p:cNvSpPr/>
          <p:nvPr/>
        </p:nvSpPr>
        <p:spPr>
          <a:xfrm>
            <a:off x="7162800" y="2209006"/>
            <a:ext cx="146304" cy="146304"/>
          </a:xfrm>
          <a:prstGeom prst="rect">
            <a:avLst/>
          </a:prstGeom>
          <a:noFill/>
          <a:ln w="12700">
            <a:solidFill>
              <a:srgbClr val="25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0" name="Rectangle 939"/>
          <p:cNvSpPr/>
          <p:nvPr/>
        </p:nvSpPr>
        <p:spPr>
          <a:xfrm>
            <a:off x="7162800" y="2285206"/>
            <a:ext cx="146304" cy="146304"/>
          </a:xfrm>
          <a:prstGeom prst="rect">
            <a:avLst/>
          </a:prstGeom>
          <a:noFill/>
          <a:ln w="12700">
            <a:solidFill>
              <a:srgbClr val="25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1" name="Rectangle 940"/>
          <p:cNvSpPr/>
          <p:nvPr/>
        </p:nvSpPr>
        <p:spPr>
          <a:xfrm>
            <a:off x="7397496" y="2285206"/>
            <a:ext cx="146304" cy="146304"/>
          </a:xfrm>
          <a:prstGeom prst="rect">
            <a:avLst/>
          </a:prstGeom>
          <a:noFill/>
          <a:ln w="12700">
            <a:solidFill>
              <a:srgbClr val="25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2" name="Rectangle 941"/>
          <p:cNvSpPr/>
          <p:nvPr/>
        </p:nvSpPr>
        <p:spPr>
          <a:xfrm>
            <a:off x="6553200" y="2209006"/>
            <a:ext cx="146304" cy="146304"/>
          </a:xfrm>
          <a:prstGeom prst="rect">
            <a:avLst/>
          </a:prstGeom>
          <a:noFill/>
          <a:ln w="12700">
            <a:solidFill>
              <a:srgbClr val="25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3" name="Rectangle 942"/>
          <p:cNvSpPr/>
          <p:nvPr/>
        </p:nvSpPr>
        <p:spPr>
          <a:xfrm>
            <a:off x="5334000" y="2285206"/>
            <a:ext cx="146304" cy="146304"/>
          </a:xfrm>
          <a:prstGeom prst="rect">
            <a:avLst/>
          </a:prstGeom>
          <a:noFill/>
          <a:ln w="12700">
            <a:solidFill>
              <a:srgbClr val="25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4" name="Rectangle 943"/>
          <p:cNvSpPr/>
          <p:nvPr/>
        </p:nvSpPr>
        <p:spPr>
          <a:xfrm>
            <a:off x="5943600" y="2361406"/>
            <a:ext cx="146304" cy="146304"/>
          </a:xfrm>
          <a:prstGeom prst="rect">
            <a:avLst/>
          </a:prstGeom>
          <a:noFill/>
          <a:ln w="12700">
            <a:solidFill>
              <a:srgbClr val="25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5" name="Rectangle 944"/>
          <p:cNvSpPr/>
          <p:nvPr/>
        </p:nvSpPr>
        <p:spPr>
          <a:xfrm>
            <a:off x="5638800" y="2361406"/>
            <a:ext cx="146304" cy="146304"/>
          </a:xfrm>
          <a:prstGeom prst="rect">
            <a:avLst/>
          </a:prstGeom>
          <a:noFill/>
          <a:ln w="12700">
            <a:solidFill>
              <a:srgbClr val="25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6" name="Rectangle 945"/>
          <p:cNvSpPr/>
          <p:nvPr/>
        </p:nvSpPr>
        <p:spPr>
          <a:xfrm>
            <a:off x="6330696" y="2367502"/>
            <a:ext cx="146304" cy="146304"/>
          </a:xfrm>
          <a:prstGeom prst="rect">
            <a:avLst/>
          </a:prstGeom>
          <a:noFill/>
          <a:ln w="12700">
            <a:solidFill>
              <a:srgbClr val="25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7" name="Rectangle 946"/>
          <p:cNvSpPr/>
          <p:nvPr/>
        </p:nvSpPr>
        <p:spPr>
          <a:xfrm>
            <a:off x="5715000" y="1599406"/>
            <a:ext cx="146304" cy="146304"/>
          </a:xfrm>
          <a:prstGeom prst="rect">
            <a:avLst/>
          </a:prstGeom>
          <a:noFill/>
          <a:ln w="12700">
            <a:solidFill>
              <a:srgbClr val="25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8" name="Rectangle 947"/>
          <p:cNvSpPr/>
          <p:nvPr/>
        </p:nvSpPr>
        <p:spPr>
          <a:xfrm>
            <a:off x="6172200" y="1605502"/>
            <a:ext cx="146304" cy="146304"/>
          </a:xfrm>
          <a:prstGeom prst="rect">
            <a:avLst/>
          </a:prstGeom>
          <a:noFill/>
          <a:ln w="12700">
            <a:solidFill>
              <a:srgbClr val="25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9" name="Rectangle 948"/>
          <p:cNvSpPr/>
          <p:nvPr/>
        </p:nvSpPr>
        <p:spPr>
          <a:xfrm>
            <a:off x="6781800" y="2285206"/>
            <a:ext cx="146304" cy="146304"/>
          </a:xfrm>
          <a:prstGeom prst="rect">
            <a:avLst/>
          </a:prstGeom>
          <a:noFill/>
          <a:ln w="12700">
            <a:solidFill>
              <a:srgbClr val="25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0" name="Rectangle 949"/>
          <p:cNvSpPr/>
          <p:nvPr/>
        </p:nvSpPr>
        <p:spPr>
          <a:xfrm>
            <a:off x="7397496" y="1599406"/>
            <a:ext cx="146304" cy="146304"/>
          </a:xfrm>
          <a:prstGeom prst="rect">
            <a:avLst/>
          </a:prstGeom>
          <a:noFill/>
          <a:ln w="12700">
            <a:solidFill>
              <a:srgbClr val="25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1" name="Rectangle 950"/>
          <p:cNvSpPr/>
          <p:nvPr/>
        </p:nvSpPr>
        <p:spPr>
          <a:xfrm>
            <a:off x="1600200" y="2590006"/>
            <a:ext cx="146304" cy="146304"/>
          </a:xfrm>
          <a:prstGeom prst="rect">
            <a:avLst/>
          </a:prstGeom>
          <a:noFill/>
          <a:ln w="12700">
            <a:solidFill>
              <a:srgbClr val="25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52" name="Straight Arrow Connector 951"/>
          <p:cNvCxnSpPr/>
          <p:nvPr/>
        </p:nvCxnSpPr>
        <p:spPr>
          <a:xfrm rot="5400000">
            <a:off x="-381794" y="3352006"/>
            <a:ext cx="3658394" cy="794"/>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953" name="Straight Arrow Connector 952"/>
          <p:cNvCxnSpPr/>
          <p:nvPr/>
        </p:nvCxnSpPr>
        <p:spPr>
          <a:xfrm>
            <a:off x="1447800" y="1523206"/>
            <a:ext cx="6170612" cy="1588"/>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954" name="TextBox 953"/>
          <p:cNvSpPr txBox="1"/>
          <p:nvPr/>
        </p:nvSpPr>
        <p:spPr>
          <a:xfrm>
            <a:off x="6477000" y="1142206"/>
            <a:ext cx="1124026" cy="369332"/>
          </a:xfrm>
          <a:prstGeom prst="rect">
            <a:avLst/>
          </a:prstGeom>
          <a:noFill/>
        </p:spPr>
        <p:txBody>
          <a:bodyPr wrap="none" rtlCol="0">
            <a:spAutoFit/>
          </a:bodyPr>
          <a:lstStyle/>
          <a:p>
            <a:r>
              <a:rPr lang="en-US" dirty="0" smtClean="0"/>
              <a:t>Longitude</a:t>
            </a:r>
            <a:endParaRPr lang="en-US" dirty="0"/>
          </a:p>
        </p:txBody>
      </p:sp>
      <p:sp>
        <p:nvSpPr>
          <p:cNvPr id="955" name="TextBox 954"/>
          <p:cNvSpPr txBox="1"/>
          <p:nvPr/>
        </p:nvSpPr>
        <p:spPr>
          <a:xfrm>
            <a:off x="1600200" y="4799806"/>
            <a:ext cx="956800" cy="369332"/>
          </a:xfrm>
          <a:prstGeom prst="rect">
            <a:avLst/>
          </a:prstGeom>
          <a:noFill/>
        </p:spPr>
        <p:txBody>
          <a:bodyPr wrap="none" rtlCol="0">
            <a:spAutoFit/>
          </a:bodyPr>
          <a:lstStyle/>
          <a:p>
            <a:r>
              <a:rPr lang="en-US" dirty="0" smtClean="0"/>
              <a:t>Latitude</a:t>
            </a:r>
            <a:endParaRPr lang="en-US" dirty="0"/>
          </a:p>
        </p:txBody>
      </p:sp>
      <p:sp>
        <p:nvSpPr>
          <p:cNvPr id="956" name="Oval 955"/>
          <p:cNvSpPr/>
          <p:nvPr/>
        </p:nvSpPr>
        <p:spPr>
          <a:xfrm>
            <a:off x="6172200" y="4418806"/>
            <a:ext cx="228600" cy="228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7" name="Rectangle 956"/>
          <p:cNvSpPr/>
          <p:nvPr/>
        </p:nvSpPr>
        <p:spPr>
          <a:xfrm>
            <a:off x="6172200" y="4729702"/>
            <a:ext cx="228600" cy="222504"/>
          </a:xfrm>
          <a:prstGeom prst="rect">
            <a:avLst/>
          </a:prstGeom>
          <a:noFill/>
          <a:ln w="12700">
            <a:solidFill>
              <a:srgbClr val="25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8" name="TextBox 957"/>
          <p:cNvSpPr txBox="1"/>
          <p:nvPr/>
        </p:nvSpPr>
        <p:spPr>
          <a:xfrm>
            <a:off x="6510800" y="4342606"/>
            <a:ext cx="522835" cy="307777"/>
          </a:xfrm>
          <a:prstGeom prst="rect">
            <a:avLst/>
          </a:prstGeom>
          <a:noFill/>
        </p:spPr>
        <p:txBody>
          <a:bodyPr wrap="none" rtlCol="0">
            <a:spAutoFit/>
          </a:bodyPr>
          <a:lstStyle/>
          <a:p>
            <a:r>
              <a:rPr lang="en-US" sz="1400" dirty="0" smtClean="0"/>
              <a:t>Boat</a:t>
            </a:r>
            <a:endParaRPr lang="en-US" sz="1400" dirty="0"/>
          </a:p>
        </p:txBody>
      </p:sp>
      <p:sp>
        <p:nvSpPr>
          <p:cNvPr id="959" name="TextBox 958"/>
          <p:cNvSpPr txBox="1"/>
          <p:nvPr/>
        </p:nvSpPr>
        <p:spPr>
          <a:xfrm>
            <a:off x="6537423" y="4647406"/>
            <a:ext cx="646331" cy="307777"/>
          </a:xfrm>
          <a:prstGeom prst="rect">
            <a:avLst/>
          </a:prstGeom>
          <a:noFill/>
        </p:spPr>
        <p:txBody>
          <a:bodyPr wrap="none" rtlCol="0">
            <a:spAutoFit/>
          </a:bodyPr>
          <a:lstStyle/>
          <a:p>
            <a:r>
              <a:rPr lang="en-US" sz="1400" dirty="0" smtClean="0"/>
              <a:t>House</a:t>
            </a:r>
            <a:endParaRPr lang="en-US" sz="1400" dirty="0"/>
          </a:p>
        </p:txBody>
      </p:sp>
      <p:sp>
        <p:nvSpPr>
          <p:cNvPr id="960" name="Rectangle 959"/>
          <p:cNvSpPr/>
          <p:nvPr/>
        </p:nvSpPr>
        <p:spPr>
          <a:xfrm>
            <a:off x="6096000" y="4266406"/>
            <a:ext cx="1143000" cy="762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1" name="Freeform 960"/>
          <p:cNvSpPr/>
          <p:nvPr/>
        </p:nvSpPr>
        <p:spPr>
          <a:xfrm>
            <a:off x="1447800" y="2411767"/>
            <a:ext cx="6115050" cy="579767"/>
          </a:xfrm>
          <a:custGeom>
            <a:avLst/>
            <a:gdLst>
              <a:gd name="connsiteX0" fmla="*/ 0 w 6115050"/>
              <a:gd name="connsiteY0" fmla="*/ 444939 h 579767"/>
              <a:gd name="connsiteX1" fmla="*/ 71438 w 6115050"/>
              <a:gd name="connsiteY1" fmla="*/ 425889 h 579767"/>
              <a:gd name="connsiteX2" fmla="*/ 100013 w 6115050"/>
              <a:gd name="connsiteY2" fmla="*/ 406839 h 579767"/>
              <a:gd name="connsiteX3" fmla="*/ 128588 w 6115050"/>
              <a:gd name="connsiteY3" fmla="*/ 397314 h 579767"/>
              <a:gd name="connsiteX4" fmla="*/ 209550 w 6115050"/>
              <a:gd name="connsiteY4" fmla="*/ 387789 h 579767"/>
              <a:gd name="connsiteX5" fmla="*/ 238125 w 6115050"/>
              <a:gd name="connsiteY5" fmla="*/ 383027 h 579767"/>
              <a:gd name="connsiteX6" fmla="*/ 285750 w 6115050"/>
              <a:gd name="connsiteY6" fmla="*/ 373502 h 579767"/>
              <a:gd name="connsiteX7" fmla="*/ 381000 w 6115050"/>
              <a:gd name="connsiteY7" fmla="*/ 368739 h 579767"/>
              <a:gd name="connsiteX8" fmla="*/ 409575 w 6115050"/>
              <a:gd name="connsiteY8" fmla="*/ 359214 h 579767"/>
              <a:gd name="connsiteX9" fmla="*/ 438150 w 6115050"/>
              <a:gd name="connsiteY9" fmla="*/ 354452 h 579767"/>
              <a:gd name="connsiteX10" fmla="*/ 461963 w 6115050"/>
              <a:gd name="connsiteY10" fmla="*/ 349689 h 579767"/>
              <a:gd name="connsiteX11" fmla="*/ 500063 w 6115050"/>
              <a:gd name="connsiteY11" fmla="*/ 340164 h 579767"/>
              <a:gd name="connsiteX12" fmla="*/ 547688 w 6115050"/>
              <a:gd name="connsiteY12" fmla="*/ 330639 h 579767"/>
              <a:gd name="connsiteX13" fmla="*/ 609600 w 6115050"/>
              <a:gd name="connsiteY13" fmla="*/ 325877 h 579767"/>
              <a:gd name="connsiteX14" fmla="*/ 657225 w 6115050"/>
              <a:gd name="connsiteY14" fmla="*/ 321114 h 579767"/>
              <a:gd name="connsiteX15" fmla="*/ 695325 w 6115050"/>
              <a:gd name="connsiteY15" fmla="*/ 311589 h 579767"/>
              <a:gd name="connsiteX16" fmla="*/ 742950 w 6115050"/>
              <a:gd name="connsiteY16" fmla="*/ 306827 h 579767"/>
              <a:gd name="connsiteX17" fmla="*/ 814388 w 6115050"/>
              <a:gd name="connsiteY17" fmla="*/ 302064 h 579767"/>
              <a:gd name="connsiteX18" fmla="*/ 828675 w 6115050"/>
              <a:gd name="connsiteY18" fmla="*/ 287777 h 579767"/>
              <a:gd name="connsiteX19" fmla="*/ 842963 w 6115050"/>
              <a:gd name="connsiteY19" fmla="*/ 283014 h 579767"/>
              <a:gd name="connsiteX20" fmla="*/ 866775 w 6115050"/>
              <a:gd name="connsiteY20" fmla="*/ 263964 h 579767"/>
              <a:gd name="connsiteX21" fmla="*/ 900113 w 6115050"/>
              <a:gd name="connsiteY21" fmla="*/ 268727 h 579767"/>
              <a:gd name="connsiteX22" fmla="*/ 928688 w 6115050"/>
              <a:gd name="connsiteY22" fmla="*/ 254439 h 579767"/>
              <a:gd name="connsiteX23" fmla="*/ 1042988 w 6115050"/>
              <a:gd name="connsiteY23" fmla="*/ 249677 h 579767"/>
              <a:gd name="connsiteX24" fmla="*/ 1100138 w 6115050"/>
              <a:gd name="connsiteY24" fmla="*/ 244914 h 579767"/>
              <a:gd name="connsiteX25" fmla="*/ 1114425 w 6115050"/>
              <a:gd name="connsiteY25" fmla="*/ 240152 h 579767"/>
              <a:gd name="connsiteX26" fmla="*/ 1133475 w 6115050"/>
              <a:gd name="connsiteY26" fmla="*/ 235389 h 579767"/>
              <a:gd name="connsiteX27" fmla="*/ 1176338 w 6115050"/>
              <a:gd name="connsiteY27" fmla="*/ 225864 h 579767"/>
              <a:gd name="connsiteX28" fmla="*/ 1204913 w 6115050"/>
              <a:gd name="connsiteY28" fmla="*/ 216339 h 579767"/>
              <a:gd name="connsiteX29" fmla="*/ 1300163 w 6115050"/>
              <a:gd name="connsiteY29" fmla="*/ 206814 h 579767"/>
              <a:gd name="connsiteX30" fmla="*/ 1328738 w 6115050"/>
              <a:gd name="connsiteY30" fmla="*/ 202052 h 579767"/>
              <a:gd name="connsiteX31" fmla="*/ 1366838 w 6115050"/>
              <a:gd name="connsiteY31" fmla="*/ 192527 h 579767"/>
              <a:gd name="connsiteX32" fmla="*/ 1395413 w 6115050"/>
              <a:gd name="connsiteY32" fmla="*/ 183002 h 579767"/>
              <a:gd name="connsiteX33" fmla="*/ 1409700 w 6115050"/>
              <a:gd name="connsiteY33" fmla="*/ 178239 h 579767"/>
              <a:gd name="connsiteX34" fmla="*/ 1614488 w 6115050"/>
              <a:gd name="connsiteY34" fmla="*/ 168714 h 579767"/>
              <a:gd name="connsiteX35" fmla="*/ 1652588 w 6115050"/>
              <a:gd name="connsiteY35" fmla="*/ 159189 h 579767"/>
              <a:gd name="connsiteX36" fmla="*/ 1676400 w 6115050"/>
              <a:gd name="connsiteY36" fmla="*/ 154427 h 579767"/>
              <a:gd name="connsiteX37" fmla="*/ 1733550 w 6115050"/>
              <a:gd name="connsiteY37" fmla="*/ 140139 h 579767"/>
              <a:gd name="connsiteX38" fmla="*/ 1952625 w 6115050"/>
              <a:gd name="connsiteY38" fmla="*/ 130614 h 579767"/>
              <a:gd name="connsiteX39" fmla="*/ 2005013 w 6115050"/>
              <a:gd name="connsiteY39" fmla="*/ 125852 h 579767"/>
              <a:gd name="connsiteX40" fmla="*/ 2043113 w 6115050"/>
              <a:gd name="connsiteY40" fmla="*/ 116327 h 579767"/>
              <a:gd name="connsiteX41" fmla="*/ 2066925 w 6115050"/>
              <a:gd name="connsiteY41" fmla="*/ 111564 h 579767"/>
              <a:gd name="connsiteX42" fmla="*/ 2081213 w 6115050"/>
              <a:gd name="connsiteY42" fmla="*/ 106802 h 579767"/>
              <a:gd name="connsiteX43" fmla="*/ 2209800 w 6115050"/>
              <a:gd name="connsiteY43" fmla="*/ 97277 h 579767"/>
              <a:gd name="connsiteX44" fmla="*/ 2414588 w 6115050"/>
              <a:gd name="connsiteY44" fmla="*/ 87752 h 579767"/>
              <a:gd name="connsiteX45" fmla="*/ 2538413 w 6115050"/>
              <a:gd name="connsiteY45" fmla="*/ 78227 h 579767"/>
              <a:gd name="connsiteX46" fmla="*/ 2819400 w 6115050"/>
              <a:gd name="connsiteY46" fmla="*/ 82989 h 579767"/>
              <a:gd name="connsiteX47" fmla="*/ 2838450 w 6115050"/>
              <a:gd name="connsiteY47" fmla="*/ 87752 h 579767"/>
              <a:gd name="connsiteX48" fmla="*/ 2876550 w 6115050"/>
              <a:gd name="connsiteY48" fmla="*/ 97277 h 579767"/>
              <a:gd name="connsiteX49" fmla="*/ 3000375 w 6115050"/>
              <a:gd name="connsiteY49" fmla="*/ 106802 h 579767"/>
              <a:gd name="connsiteX50" fmla="*/ 3576638 w 6115050"/>
              <a:gd name="connsiteY50" fmla="*/ 111564 h 579767"/>
              <a:gd name="connsiteX51" fmla="*/ 3700463 w 6115050"/>
              <a:gd name="connsiteY51" fmla="*/ 125852 h 579767"/>
              <a:gd name="connsiteX52" fmla="*/ 3738563 w 6115050"/>
              <a:gd name="connsiteY52" fmla="*/ 130614 h 579767"/>
              <a:gd name="connsiteX53" fmla="*/ 3852863 w 6115050"/>
              <a:gd name="connsiteY53" fmla="*/ 140139 h 579767"/>
              <a:gd name="connsiteX54" fmla="*/ 3886200 w 6115050"/>
              <a:gd name="connsiteY54" fmla="*/ 149664 h 579767"/>
              <a:gd name="connsiteX55" fmla="*/ 3929063 w 6115050"/>
              <a:gd name="connsiteY55" fmla="*/ 159189 h 579767"/>
              <a:gd name="connsiteX56" fmla="*/ 3957638 w 6115050"/>
              <a:gd name="connsiteY56" fmla="*/ 168714 h 579767"/>
              <a:gd name="connsiteX57" fmla="*/ 3967163 w 6115050"/>
              <a:gd name="connsiteY57" fmla="*/ 283014 h 579767"/>
              <a:gd name="connsiteX58" fmla="*/ 3986213 w 6115050"/>
              <a:gd name="connsiteY58" fmla="*/ 287777 h 579767"/>
              <a:gd name="connsiteX59" fmla="*/ 4000500 w 6115050"/>
              <a:gd name="connsiteY59" fmla="*/ 292539 h 579767"/>
              <a:gd name="connsiteX60" fmla="*/ 4772025 w 6115050"/>
              <a:gd name="connsiteY60" fmla="*/ 297302 h 579767"/>
              <a:gd name="connsiteX61" fmla="*/ 4800600 w 6115050"/>
              <a:gd name="connsiteY61" fmla="*/ 302064 h 579767"/>
              <a:gd name="connsiteX62" fmla="*/ 4872038 w 6115050"/>
              <a:gd name="connsiteY62" fmla="*/ 311589 h 579767"/>
              <a:gd name="connsiteX63" fmla="*/ 4891088 w 6115050"/>
              <a:gd name="connsiteY63" fmla="*/ 316352 h 579767"/>
              <a:gd name="connsiteX64" fmla="*/ 4914900 w 6115050"/>
              <a:gd name="connsiteY64" fmla="*/ 321114 h 579767"/>
              <a:gd name="connsiteX65" fmla="*/ 4991100 w 6115050"/>
              <a:gd name="connsiteY65" fmla="*/ 340164 h 579767"/>
              <a:gd name="connsiteX66" fmla="*/ 5019675 w 6115050"/>
              <a:gd name="connsiteY66" fmla="*/ 344927 h 579767"/>
              <a:gd name="connsiteX67" fmla="*/ 5048250 w 6115050"/>
              <a:gd name="connsiteY67" fmla="*/ 354452 h 579767"/>
              <a:gd name="connsiteX68" fmla="*/ 5114925 w 6115050"/>
              <a:gd name="connsiteY68" fmla="*/ 363977 h 579767"/>
              <a:gd name="connsiteX69" fmla="*/ 5129213 w 6115050"/>
              <a:gd name="connsiteY69" fmla="*/ 368739 h 579767"/>
              <a:gd name="connsiteX70" fmla="*/ 5148263 w 6115050"/>
              <a:gd name="connsiteY70" fmla="*/ 373502 h 579767"/>
              <a:gd name="connsiteX71" fmla="*/ 5219700 w 6115050"/>
              <a:gd name="connsiteY71" fmla="*/ 387789 h 579767"/>
              <a:gd name="connsiteX72" fmla="*/ 5253038 w 6115050"/>
              <a:gd name="connsiteY72" fmla="*/ 402077 h 579767"/>
              <a:gd name="connsiteX73" fmla="*/ 5272088 w 6115050"/>
              <a:gd name="connsiteY73" fmla="*/ 411602 h 579767"/>
              <a:gd name="connsiteX74" fmla="*/ 5400675 w 6115050"/>
              <a:gd name="connsiteY74" fmla="*/ 416364 h 579767"/>
              <a:gd name="connsiteX75" fmla="*/ 5481638 w 6115050"/>
              <a:gd name="connsiteY75" fmla="*/ 430652 h 579767"/>
              <a:gd name="connsiteX76" fmla="*/ 5514975 w 6115050"/>
              <a:gd name="connsiteY76" fmla="*/ 440177 h 579767"/>
              <a:gd name="connsiteX77" fmla="*/ 5529263 w 6115050"/>
              <a:gd name="connsiteY77" fmla="*/ 444939 h 579767"/>
              <a:gd name="connsiteX78" fmla="*/ 5548313 w 6115050"/>
              <a:gd name="connsiteY78" fmla="*/ 449702 h 579767"/>
              <a:gd name="connsiteX79" fmla="*/ 5567363 w 6115050"/>
              <a:gd name="connsiteY79" fmla="*/ 459227 h 579767"/>
              <a:gd name="connsiteX80" fmla="*/ 5600700 w 6115050"/>
              <a:gd name="connsiteY80" fmla="*/ 468752 h 579767"/>
              <a:gd name="connsiteX81" fmla="*/ 5614988 w 6115050"/>
              <a:gd name="connsiteY81" fmla="*/ 483039 h 579767"/>
              <a:gd name="connsiteX82" fmla="*/ 5638800 w 6115050"/>
              <a:gd name="connsiteY82" fmla="*/ 487802 h 579767"/>
              <a:gd name="connsiteX83" fmla="*/ 5662613 w 6115050"/>
              <a:gd name="connsiteY83" fmla="*/ 497327 h 579767"/>
              <a:gd name="connsiteX84" fmla="*/ 5691188 w 6115050"/>
              <a:gd name="connsiteY84" fmla="*/ 506852 h 579767"/>
              <a:gd name="connsiteX85" fmla="*/ 5705475 w 6115050"/>
              <a:gd name="connsiteY85" fmla="*/ 521139 h 579767"/>
              <a:gd name="connsiteX86" fmla="*/ 5719763 w 6115050"/>
              <a:gd name="connsiteY86" fmla="*/ 525902 h 579767"/>
              <a:gd name="connsiteX87" fmla="*/ 5724525 w 6115050"/>
              <a:gd name="connsiteY87" fmla="*/ 540189 h 579767"/>
              <a:gd name="connsiteX88" fmla="*/ 5753100 w 6115050"/>
              <a:gd name="connsiteY88" fmla="*/ 559239 h 579767"/>
              <a:gd name="connsiteX89" fmla="*/ 5767388 w 6115050"/>
              <a:gd name="connsiteY89" fmla="*/ 573527 h 579767"/>
              <a:gd name="connsiteX90" fmla="*/ 5791200 w 6115050"/>
              <a:gd name="connsiteY90" fmla="*/ 578289 h 579767"/>
              <a:gd name="connsiteX91" fmla="*/ 6115050 w 6115050"/>
              <a:gd name="connsiteY91" fmla="*/ 578289 h 579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6115050" h="579767">
                <a:moveTo>
                  <a:pt x="0" y="444939"/>
                </a:moveTo>
                <a:cubicBezTo>
                  <a:pt x="52024" y="427599"/>
                  <a:pt x="28008" y="433128"/>
                  <a:pt x="71438" y="425889"/>
                </a:cubicBezTo>
                <a:lnTo>
                  <a:pt x="100013" y="406839"/>
                </a:lnTo>
                <a:cubicBezTo>
                  <a:pt x="108367" y="401270"/>
                  <a:pt x="119063" y="400489"/>
                  <a:pt x="128588" y="397314"/>
                </a:cubicBezTo>
                <a:cubicBezTo>
                  <a:pt x="164011" y="385507"/>
                  <a:pt x="137877" y="392909"/>
                  <a:pt x="209550" y="387789"/>
                </a:cubicBezTo>
                <a:cubicBezTo>
                  <a:pt x="219075" y="386202"/>
                  <a:pt x="228699" y="385122"/>
                  <a:pt x="238125" y="383027"/>
                </a:cubicBezTo>
                <a:cubicBezTo>
                  <a:pt x="273817" y="375096"/>
                  <a:pt x="223397" y="378121"/>
                  <a:pt x="285750" y="373502"/>
                </a:cubicBezTo>
                <a:cubicBezTo>
                  <a:pt x="317453" y="371154"/>
                  <a:pt x="349250" y="370327"/>
                  <a:pt x="381000" y="368739"/>
                </a:cubicBezTo>
                <a:lnTo>
                  <a:pt x="409575" y="359214"/>
                </a:lnTo>
                <a:cubicBezTo>
                  <a:pt x="418736" y="356160"/>
                  <a:pt x="428649" y="356179"/>
                  <a:pt x="438150" y="354452"/>
                </a:cubicBezTo>
                <a:cubicBezTo>
                  <a:pt x="446114" y="353004"/>
                  <a:pt x="454075" y="351509"/>
                  <a:pt x="461963" y="349689"/>
                </a:cubicBezTo>
                <a:cubicBezTo>
                  <a:pt x="474719" y="346745"/>
                  <a:pt x="487363" y="343339"/>
                  <a:pt x="500063" y="340164"/>
                </a:cubicBezTo>
                <a:cubicBezTo>
                  <a:pt x="518401" y="335580"/>
                  <a:pt x="527529" y="332761"/>
                  <a:pt x="547688" y="330639"/>
                </a:cubicBezTo>
                <a:cubicBezTo>
                  <a:pt x="568273" y="328472"/>
                  <a:pt x="588980" y="327670"/>
                  <a:pt x="609600" y="325877"/>
                </a:cubicBezTo>
                <a:cubicBezTo>
                  <a:pt x="625494" y="324495"/>
                  <a:pt x="641350" y="322702"/>
                  <a:pt x="657225" y="321114"/>
                </a:cubicBezTo>
                <a:lnTo>
                  <a:pt x="695325" y="311589"/>
                </a:lnTo>
                <a:cubicBezTo>
                  <a:pt x="710803" y="307720"/>
                  <a:pt x="727047" y="308099"/>
                  <a:pt x="742950" y="306827"/>
                </a:cubicBezTo>
                <a:cubicBezTo>
                  <a:pt x="766740" y="304924"/>
                  <a:pt x="790575" y="303652"/>
                  <a:pt x="814388" y="302064"/>
                </a:cubicBezTo>
                <a:cubicBezTo>
                  <a:pt x="819150" y="297302"/>
                  <a:pt x="823071" y="291513"/>
                  <a:pt x="828675" y="287777"/>
                </a:cubicBezTo>
                <a:cubicBezTo>
                  <a:pt x="832852" y="284992"/>
                  <a:pt x="839043" y="286150"/>
                  <a:pt x="842963" y="283014"/>
                </a:cubicBezTo>
                <a:cubicBezTo>
                  <a:pt x="873739" y="258394"/>
                  <a:pt x="830862" y="275937"/>
                  <a:pt x="866775" y="263964"/>
                </a:cubicBezTo>
                <a:cubicBezTo>
                  <a:pt x="877888" y="265552"/>
                  <a:pt x="888887" y="268727"/>
                  <a:pt x="900113" y="268727"/>
                </a:cubicBezTo>
                <a:cubicBezTo>
                  <a:pt x="941639" y="268727"/>
                  <a:pt x="885356" y="259253"/>
                  <a:pt x="928688" y="254439"/>
                </a:cubicBezTo>
                <a:cubicBezTo>
                  <a:pt x="966588" y="250228"/>
                  <a:pt x="1004888" y="251264"/>
                  <a:pt x="1042988" y="249677"/>
                </a:cubicBezTo>
                <a:cubicBezTo>
                  <a:pt x="1062038" y="248089"/>
                  <a:pt x="1081190" y="247440"/>
                  <a:pt x="1100138" y="244914"/>
                </a:cubicBezTo>
                <a:cubicBezTo>
                  <a:pt x="1105114" y="244251"/>
                  <a:pt x="1109598" y="241531"/>
                  <a:pt x="1114425" y="240152"/>
                </a:cubicBezTo>
                <a:cubicBezTo>
                  <a:pt x="1120719" y="238354"/>
                  <a:pt x="1127085" y="236809"/>
                  <a:pt x="1133475" y="235389"/>
                </a:cubicBezTo>
                <a:cubicBezTo>
                  <a:pt x="1150973" y="231501"/>
                  <a:pt x="1159731" y="230846"/>
                  <a:pt x="1176338" y="225864"/>
                </a:cubicBezTo>
                <a:cubicBezTo>
                  <a:pt x="1185955" y="222979"/>
                  <a:pt x="1195388" y="219514"/>
                  <a:pt x="1204913" y="216339"/>
                </a:cubicBezTo>
                <a:cubicBezTo>
                  <a:pt x="1235184" y="206249"/>
                  <a:pt x="1268413" y="209989"/>
                  <a:pt x="1300163" y="206814"/>
                </a:cubicBezTo>
                <a:cubicBezTo>
                  <a:pt x="1309771" y="205853"/>
                  <a:pt x="1319213" y="203639"/>
                  <a:pt x="1328738" y="202052"/>
                </a:cubicBezTo>
                <a:cubicBezTo>
                  <a:pt x="1372072" y="187605"/>
                  <a:pt x="1303647" y="209760"/>
                  <a:pt x="1366838" y="192527"/>
                </a:cubicBezTo>
                <a:cubicBezTo>
                  <a:pt x="1376524" y="189885"/>
                  <a:pt x="1385888" y="186177"/>
                  <a:pt x="1395413" y="183002"/>
                </a:cubicBezTo>
                <a:cubicBezTo>
                  <a:pt x="1400175" y="181414"/>
                  <a:pt x="1404685" y="178472"/>
                  <a:pt x="1409700" y="178239"/>
                </a:cubicBezTo>
                <a:lnTo>
                  <a:pt x="1614488" y="168714"/>
                </a:lnTo>
                <a:lnTo>
                  <a:pt x="1652588" y="159189"/>
                </a:lnTo>
                <a:cubicBezTo>
                  <a:pt x="1660441" y="157226"/>
                  <a:pt x="1668591" y="156557"/>
                  <a:pt x="1676400" y="154427"/>
                </a:cubicBezTo>
                <a:cubicBezTo>
                  <a:pt x="1707477" y="145952"/>
                  <a:pt x="1701476" y="142606"/>
                  <a:pt x="1733550" y="140139"/>
                </a:cubicBezTo>
                <a:cubicBezTo>
                  <a:pt x="1774473" y="136991"/>
                  <a:pt x="1921227" y="131822"/>
                  <a:pt x="1952625" y="130614"/>
                </a:cubicBezTo>
                <a:cubicBezTo>
                  <a:pt x="1970088" y="129027"/>
                  <a:pt x="1987693" y="128587"/>
                  <a:pt x="2005013" y="125852"/>
                </a:cubicBezTo>
                <a:cubicBezTo>
                  <a:pt x="2017944" y="123810"/>
                  <a:pt x="2030276" y="118895"/>
                  <a:pt x="2043113" y="116327"/>
                </a:cubicBezTo>
                <a:cubicBezTo>
                  <a:pt x="2051050" y="114739"/>
                  <a:pt x="2059072" y="113527"/>
                  <a:pt x="2066925" y="111564"/>
                </a:cubicBezTo>
                <a:cubicBezTo>
                  <a:pt x="2071795" y="110346"/>
                  <a:pt x="2076261" y="107627"/>
                  <a:pt x="2081213" y="106802"/>
                </a:cubicBezTo>
                <a:cubicBezTo>
                  <a:pt x="2116083" y="100990"/>
                  <a:pt x="2182260" y="98631"/>
                  <a:pt x="2209800" y="97277"/>
                </a:cubicBezTo>
                <a:lnTo>
                  <a:pt x="2414588" y="87752"/>
                </a:lnTo>
                <a:cubicBezTo>
                  <a:pt x="2457493" y="82984"/>
                  <a:pt x="2493548" y="78227"/>
                  <a:pt x="2538413" y="78227"/>
                </a:cubicBezTo>
                <a:cubicBezTo>
                  <a:pt x="2632089" y="78227"/>
                  <a:pt x="2725738" y="81402"/>
                  <a:pt x="2819400" y="82989"/>
                </a:cubicBezTo>
                <a:cubicBezTo>
                  <a:pt x="2825750" y="84577"/>
                  <a:pt x="2832156" y="85954"/>
                  <a:pt x="2838450" y="87752"/>
                </a:cubicBezTo>
                <a:cubicBezTo>
                  <a:pt x="2856210" y="92826"/>
                  <a:pt x="2854599" y="95153"/>
                  <a:pt x="2876550" y="97277"/>
                </a:cubicBezTo>
                <a:cubicBezTo>
                  <a:pt x="2917754" y="101265"/>
                  <a:pt x="2958987" y="105957"/>
                  <a:pt x="3000375" y="106802"/>
                </a:cubicBezTo>
                <a:cubicBezTo>
                  <a:pt x="3192429" y="110721"/>
                  <a:pt x="3384550" y="109977"/>
                  <a:pt x="3576638" y="111564"/>
                </a:cubicBezTo>
                <a:cubicBezTo>
                  <a:pt x="3636687" y="121573"/>
                  <a:pt x="3595605" y="115366"/>
                  <a:pt x="3700463" y="125852"/>
                </a:cubicBezTo>
                <a:cubicBezTo>
                  <a:pt x="3713198" y="127126"/>
                  <a:pt x="3725835" y="129274"/>
                  <a:pt x="3738563" y="130614"/>
                </a:cubicBezTo>
                <a:cubicBezTo>
                  <a:pt x="3774627" y="134410"/>
                  <a:pt x="3817070" y="137386"/>
                  <a:pt x="3852863" y="140139"/>
                </a:cubicBezTo>
                <a:cubicBezTo>
                  <a:pt x="3868779" y="145445"/>
                  <a:pt x="3868252" y="145676"/>
                  <a:pt x="3886200" y="149664"/>
                </a:cubicBezTo>
                <a:cubicBezTo>
                  <a:pt x="3903664" y="153545"/>
                  <a:pt x="3912483" y="154215"/>
                  <a:pt x="3929063" y="159189"/>
                </a:cubicBezTo>
                <a:cubicBezTo>
                  <a:pt x="3938680" y="162074"/>
                  <a:pt x="3957638" y="168714"/>
                  <a:pt x="3957638" y="168714"/>
                </a:cubicBezTo>
                <a:cubicBezTo>
                  <a:pt x="3981876" y="241437"/>
                  <a:pt x="3902840" y="0"/>
                  <a:pt x="3967163" y="283014"/>
                </a:cubicBezTo>
                <a:cubicBezTo>
                  <a:pt x="3968614" y="289397"/>
                  <a:pt x="3979919" y="285979"/>
                  <a:pt x="3986213" y="287777"/>
                </a:cubicBezTo>
                <a:cubicBezTo>
                  <a:pt x="3991040" y="289156"/>
                  <a:pt x="3995480" y="292478"/>
                  <a:pt x="4000500" y="292539"/>
                </a:cubicBezTo>
                <a:lnTo>
                  <a:pt x="4772025" y="297302"/>
                </a:lnTo>
                <a:cubicBezTo>
                  <a:pt x="4781550" y="298889"/>
                  <a:pt x="4791041" y="300698"/>
                  <a:pt x="4800600" y="302064"/>
                </a:cubicBezTo>
                <a:cubicBezTo>
                  <a:pt x="4819911" y="304823"/>
                  <a:pt x="4852278" y="307996"/>
                  <a:pt x="4872038" y="311589"/>
                </a:cubicBezTo>
                <a:cubicBezTo>
                  <a:pt x="4878478" y="312760"/>
                  <a:pt x="4884698" y="314932"/>
                  <a:pt x="4891088" y="316352"/>
                </a:cubicBezTo>
                <a:cubicBezTo>
                  <a:pt x="4898990" y="318108"/>
                  <a:pt x="4906963" y="319527"/>
                  <a:pt x="4914900" y="321114"/>
                </a:cubicBezTo>
                <a:cubicBezTo>
                  <a:pt x="4951224" y="339276"/>
                  <a:pt x="4926946" y="329471"/>
                  <a:pt x="4991100" y="340164"/>
                </a:cubicBezTo>
                <a:cubicBezTo>
                  <a:pt x="5000625" y="341752"/>
                  <a:pt x="5010514" y="341873"/>
                  <a:pt x="5019675" y="344927"/>
                </a:cubicBezTo>
                <a:cubicBezTo>
                  <a:pt x="5029200" y="348102"/>
                  <a:pt x="5038311" y="353032"/>
                  <a:pt x="5048250" y="354452"/>
                </a:cubicBezTo>
                <a:lnTo>
                  <a:pt x="5114925" y="363977"/>
                </a:lnTo>
                <a:cubicBezTo>
                  <a:pt x="5119688" y="365564"/>
                  <a:pt x="5124386" y="367360"/>
                  <a:pt x="5129213" y="368739"/>
                </a:cubicBezTo>
                <a:cubicBezTo>
                  <a:pt x="5135507" y="370537"/>
                  <a:pt x="5141885" y="372030"/>
                  <a:pt x="5148263" y="373502"/>
                </a:cubicBezTo>
                <a:cubicBezTo>
                  <a:pt x="5193577" y="383959"/>
                  <a:pt x="5181290" y="381388"/>
                  <a:pt x="5219700" y="387789"/>
                </a:cubicBezTo>
                <a:cubicBezTo>
                  <a:pt x="5282879" y="419378"/>
                  <a:pt x="5203985" y="381054"/>
                  <a:pt x="5253038" y="402077"/>
                </a:cubicBezTo>
                <a:cubicBezTo>
                  <a:pt x="5259563" y="404874"/>
                  <a:pt x="5265021" y="410918"/>
                  <a:pt x="5272088" y="411602"/>
                </a:cubicBezTo>
                <a:cubicBezTo>
                  <a:pt x="5314780" y="415733"/>
                  <a:pt x="5357813" y="414777"/>
                  <a:pt x="5400675" y="416364"/>
                </a:cubicBezTo>
                <a:cubicBezTo>
                  <a:pt x="5452721" y="429376"/>
                  <a:pt x="5425764" y="424443"/>
                  <a:pt x="5481638" y="430652"/>
                </a:cubicBezTo>
                <a:cubicBezTo>
                  <a:pt x="5515887" y="442068"/>
                  <a:pt x="5473123" y="428220"/>
                  <a:pt x="5514975" y="440177"/>
                </a:cubicBezTo>
                <a:cubicBezTo>
                  <a:pt x="5519802" y="441556"/>
                  <a:pt x="5524436" y="443560"/>
                  <a:pt x="5529263" y="444939"/>
                </a:cubicBezTo>
                <a:cubicBezTo>
                  <a:pt x="5535557" y="446737"/>
                  <a:pt x="5542184" y="447404"/>
                  <a:pt x="5548313" y="449702"/>
                </a:cubicBezTo>
                <a:cubicBezTo>
                  <a:pt x="5554960" y="452195"/>
                  <a:pt x="5560837" y="456430"/>
                  <a:pt x="5567363" y="459227"/>
                </a:cubicBezTo>
                <a:cubicBezTo>
                  <a:pt x="5576924" y="463325"/>
                  <a:pt x="5591039" y="466336"/>
                  <a:pt x="5600700" y="468752"/>
                </a:cubicBezTo>
                <a:cubicBezTo>
                  <a:pt x="5605463" y="473514"/>
                  <a:pt x="5608964" y="480027"/>
                  <a:pt x="5614988" y="483039"/>
                </a:cubicBezTo>
                <a:cubicBezTo>
                  <a:pt x="5622228" y="486659"/>
                  <a:pt x="5631047" y="485476"/>
                  <a:pt x="5638800" y="487802"/>
                </a:cubicBezTo>
                <a:cubicBezTo>
                  <a:pt x="5646989" y="490259"/>
                  <a:pt x="5654579" y="494405"/>
                  <a:pt x="5662613" y="497327"/>
                </a:cubicBezTo>
                <a:cubicBezTo>
                  <a:pt x="5672049" y="500758"/>
                  <a:pt x="5691188" y="506852"/>
                  <a:pt x="5691188" y="506852"/>
                </a:cubicBezTo>
                <a:cubicBezTo>
                  <a:pt x="5695950" y="511614"/>
                  <a:pt x="5699871" y="517403"/>
                  <a:pt x="5705475" y="521139"/>
                </a:cubicBezTo>
                <a:cubicBezTo>
                  <a:pt x="5709652" y="523924"/>
                  <a:pt x="5716213" y="522352"/>
                  <a:pt x="5719763" y="525902"/>
                </a:cubicBezTo>
                <a:cubicBezTo>
                  <a:pt x="5723313" y="529452"/>
                  <a:pt x="5720975" y="536639"/>
                  <a:pt x="5724525" y="540189"/>
                </a:cubicBezTo>
                <a:cubicBezTo>
                  <a:pt x="5732620" y="548284"/>
                  <a:pt x="5743575" y="552889"/>
                  <a:pt x="5753100" y="559239"/>
                </a:cubicBezTo>
                <a:cubicBezTo>
                  <a:pt x="5758704" y="562975"/>
                  <a:pt x="5761364" y="570515"/>
                  <a:pt x="5767388" y="573527"/>
                </a:cubicBezTo>
                <a:cubicBezTo>
                  <a:pt x="5774628" y="577147"/>
                  <a:pt x="5783106" y="578178"/>
                  <a:pt x="5791200" y="578289"/>
                </a:cubicBezTo>
                <a:cubicBezTo>
                  <a:pt x="5899140" y="579767"/>
                  <a:pt x="6007100" y="578289"/>
                  <a:pt x="6115050" y="578289"/>
                </a:cubicBezTo>
              </a:path>
            </a:pathLst>
          </a:custGeom>
          <a:ln w="38100">
            <a:solidFill>
              <a:srgbClr val="FFFF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62" name="Rectangle 961"/>
          <p:cNvSpPr/>
          <p:nvPr/>
        </p:nvSpPr>
        <p:spPr>
          <a:xfrm>
            <a:off x="1371600" y="5722203"/>
            <a:ext cx="7086600" cy="830997"/>
          </a:xfrm>
          <a:prstGeom prst="rect">
            <a:avLst/>
          </a:prstGeom>
        </p:spPr>
        <p:txBody>
          <a:bodyPr wrap="square">
            <a:spAutoFit/>
          </a:bodyPr>
          <a:lstStyle/>
          <a:p>
            <a:r>
              <a:rPr lang="en-US" sz="2400" dirty="0">
                <a:latin typeface="Comic Sans MS" pitchFamily="66" charset="0"/>
                <a:ea typeface="+mj-ea"/>
                <a:cs typeface="+mj-cs"/>
              </a:rPr>
              <a:t>Then the algorithm seeks to find a decision surface that separates classes of objects </a:t>
            </a:r>
          </a:p>
        </p:txBody>
      </p:sp>
      <p:sp>
        <p:nvSpPr>
          <p:cNvPr id="327" name="Rectangle 2"/>
          <p:cNvSpPr txBox="1">
            <a:spLocks noChangeArrowheads="1"/>
          </p:cNvSpPr>
          <p:nvPr/>
        </p:nvSpPr>
        <p:spPr>
          <a:xfrm>
            <a:off x="0" y="0"/>
            <a:ext cx="9144000" cy="838200"/>
          </a:xfrm>
          <a:prstGeom prst="rect">
            <a:avLst/>
          </a:prstGeom>
        </p:spPr>
        <p:txBody>
          <a:bodyPr vert="horz" lIns="91440" tIns="45720" rIns="91440" bIns="45720" rtlCol="0" anchor="ctr">
            <a:normAutofit fontScale="92500" lnSpcReduction="10000"/>
          </a:bodyPr>
          <a:lstStyle/>
          <a:p>
            <a:pPr lvl="0" algn="ctr">
              <a:spcBef>
                <a:spcPct val="0"/>
              </a:spcBef>
            </a:pPr>
            <a:r>
              <a:rPr lang="en-US" sz="2800" b="1" dirty="0">
                <a:latin typeface="Comic Sans MS" pitchFamily="66" charset="0"/>
                <a:ea typeface="+mj-ea"/>
                <a:cs typeface="+mj-cs"/>
              </a:rPr>
              <a:t>Principles and geometric representation </a:t>
            </a:r>
            <a:endParaRPr lang="en-US" sz="2800" b="1" dirty="0" smtClean="0">
              <a:latin typeface="Comic Sans MS" pitchFamily="66" charset="0"/>
              <a:ea typeface="+mj-ea"/>
              <a:cs typeface="+mj-cs"/>
            </a:endParaRPr>
          </a:p>
          <a:p>
            <a:pPr lvl="0" algn="ctr">
              <a:spcBef>
                <a:spcPct val="0"/>
              </a:spcBef>
            </a:pPr>
            <a:r>
              <a:rPr lang="en-US" sz="2800" b="1" dirty="0" smtClean="0">
                <a:latin typeface="Comic Sans MS" pitchFamily="66" charset="0"/>
                <a:ea typeface="+mj-ea"/>
                <a:cs typeface="+mj-cs"/>
              </a:rPr>
              <a:t>for </a:t>
            </a:r>
            <a:r>
              <a:rPr lang="en-US" sz="2800" b="1" dirty="0">
                <a:latin typeface="Comic Sans MS" pitchFamily="66" charset="0"/>
                <a:ea typeface="+mj-ea"/>
                <a:cs typeface="+mj-cs"/>
              </a:rPr>
              <a:t>supervised </a:t>
            </a:r>
            <a:r>
              <a:rPr lang="en-US" sz="2800" b="1" dirty="0" smtClean="0">
                <a:latin typeface="Comic Sans MS" pitchFamily="66" charset="0"/>
                <a:ea typeface="+mj-ea"/>
                <a:cs typeface="+mj-cs"/>
              </a:rPr>
              <a:t>learning</a:t>
            </a:r>
            <a:endParaRPr lang="en-US" sz="2800" b="1" dirty="0">
              <a:latin typeface="Comic Sans MS" pitchFamily="66" charset="0"/>
              <a:ea typeface="+mj-ea"/>
              <a:cs typeface="+mj-cs"/>
            </a:endParaRPr>
          </a:p>
        </p:txBody>
      </p:sp>
      <p:sp>
        <p:nvSpPr>
          <p:cNvPr id="328" name="Line 7"/>
          <p:cNvSpPr>
            <a:spLocks noChangeShapeType="1"/>
          </p:cNvSpPr>
          <p:nvPr/>
        </p:nvSpPr>
        <p:spPr bwMode="auto">
          <a:xfrm>
            <a:off x="228600" y="838200"/>
            <a:ext cx="8610600" cy="0"/>
          </a:xfrm>
          <a:prstGeom prst="line">
            <a:avLst/>
          </a:prstGeom>
          <a:noFill/>
          <a:ln w="31750">
            <a:solidFill>
              <a:srgbClr val="CC3300"/>
            </a:solidFill>
            <a:round/>
            <a:headEnd/>
            <a:tailEnd/>
          </a:ln>
        </p:spPr>
        <p:txBody>
          <a:bodyPr/>
          <a:lstStyle/>
          <a:p>
            <a:endParaRPr lang="en-US"/>
          </a:p>
        </p:txBody>
      </p:sp>
    </p:spTree>
    <p:extLst>
      <p:ext uri="{BB962C8B-B14F-4D97-AF65-F5344CB8AC3E}">
        <p14:creationId xmlns:p14="http://schemas.microsoft.com/office/powerpoint/2010/main" val="28333451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25" name="Straight Arrow Connector 324"/>
          <p:cNvCxnSpPr/>
          <p:nvPr/>
        </p:nvCxnSpPr>
        <p:spPr>
          <a:xfrm rot="5400000">
            <a:off x="-381794" y="3429000"/>
            <a:ext cx="3658394" cy="794"/>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326" name="TextBox 325"/>
          <p:cNvSpPr txBox="1"/>
          <p:nvPr/>
        </p:nvSpPr>
        <p:spPr>
          <a:xfrm>
            <a:off x="6477000" y="1219200"/>
            <a:ext cx="1124026" cy="369332"/>
          </a:xfrm>
          <a:prstGeom prst="rect">
            <a:avLst/>
          </a:prstGeom>
          <a:noFill/>
        </p:spPr>
        <p:txBody>
          <a:bodyPr wrap="none" rtlCol="0">
            <a:spAutoFit/>
          </a:bodyPr>
          <a:lstStyle/>
          <a:p>
            <a:r>
              <a:rPr lang="en-US" dirty="0" smtClean="0"/>
              <a:t>Longitude</a:t>
            </a:r>
            <a:endParaRPr lang="en-US" dirty="0"/>
          </a:p>
        </p:txBody>
      </p:sp>
      <p:sp>
        <p:nvSpPr>
          <p:cNvPr id="327" name="TextBox 326"/>
          <p:cNvSpPr txBox="1"/>
          <p:nvPr/>
        </p:nvSpPr>
        <p:spPr>
          <a:xfrm>
            <a:off x="1600200" y="4876800"/>
            <a:ext cx="956800" cy="369332"/>
          </a:xfrm>
          <a:prstGeom prst="rect">
            <a:avLst/>
          </a:prstGeom>
          <a:noFill/>
        </p:spPr>
        <p:txBody>
          <a:bodyPr wrap="none" rtlCol="0">
            <a:spAutoFit/>
          </a:bodyPr>
          <a:lstStyle/>
          <a:p>
            <a:r>
              <a:rPr lang="en-US" dirty="0" smtClean="0"/>
              <a:t>Latitude</a:t>
            </a:r>
            <a:endParaRPr lang="en-US" dirty="0"/>
          </a:p>
        </p:txBody>
      </p:sp>
      <p:sp>
        <p:nvSpPr>
          <p:cNvPr id="328" name="Freeform 327"/>
          <p:cNvSpPr/>
          <p:nvPr/>
        </p:nvSpPr>
        <p:spPr>
          <a:xfrm>
            <a:off x="1447800" y="2488761"/>
            <a:ext cx="6115050" cy="579767"/>
          </a:xfrm>
          <a:custGeom>
            <a:avLst/>
            <a:gdLst>
              <a:gd name="connsiteX0" fmla="*/ 0 w 6115050"/>
              <a:gd name="connsiteY0" fmla="*/ 444939 h 579767"/>
              <a:gd name="connsiteX1" fmla="*/ 71438 w 6115050"/>
              <a:gd name="connsiteY1" fmla="*/ 425889 h 579767"/>
              <a:gd name="connsiteX2" fmla="*/ 100013 w 6115050"/>
              <a:gd name="connsiteY2" fmla="*/ 406839 h 579767"/>
              <a:gd name="connsiteX3" fmla="*/ 128588 w 6115050"/>
              <a:gd name="connsiteY3" fmla="*/ 397314 h 579767"/>
              <a:gd name="connsiteX4" fmla="*/ 209550 w 6115050"/>
              <a:gd name="connsiteY4" fmla="*/ 387789 h 579767"/>
              <a:gd name="connsiteX5" fmla="*/ 238125 w 6115050"/>
              <a:gd name="connsiteY5" fmla="*/ 383027 h 579767"/>
              <a:gd name="connsiteX6" fmla="*/ 285750 w 6115050"/>
              <a:gd name="connsiteY6" fmla="*/ 373502 h 579767"/>
              <a:gd name="connsiteX7" fmla="*/ 381000 w 6115050"/>
              <a:gd name="connsiteY7" fmla="*/ 368739 h 579767"/>
              <a:gd name="connsiteX8" fmla="*/ 409575 w 6115050"/>
              <a:gd name="connsiteY8" fmla="*/ 359214 h 579767"/>
              <a:gd name="connsiteX9" fmla="*/ 438150 w 6115050"/>
              <a:gd name="connsiteY9" fmla="*/ 354452 h 579767"/>
              <a:gd name="connsiteX10" fmla="*/ 461963 w 6115050"/>
              <a:gd name="connsiteY10" fmla="*/ 349689 h 579767"/>
              <a:gd name="connsiteX11" fmla="*/ 500063 w 6115050"/>
              <a:gd name="connsiteY11" fmla="*/ 340164 h 579767"/>
              <a:gd name="connsiteX12" fmla="*/ 547688 w 6115050"/>
              <a:gd name="connsiteY12" fmla="*/ 330639 h 579767"/>
              <a:gd name="connsiteX13" fmla="*/ 609600 w 6115050"/>
              <a:gd name="connsiteY13" fmla="*/ 325877 h 579767"/>
              <a:gd name="connsiteX14" fmla="*/ 657225 w 6115050"/>
              <a:gd name="connsiteY14" fmla="*/ 321114 h 579767"/>
              <a:gd name="connsiteX15" fmla="*/ 695325 w 6115050"/>
              <a:gd name="connsiteY15" fmla="*/ 311589 h 579767"/>
              <a:gd name="connsiteX16" fmla="*/ 742950 w 6115050"/>
              <a:gd name="connsiteY16" fmla="*/ 306827 h 579767"/>
              <a:gd name="connsiteX17" fmla="*/ 814388 w 6115050"/>
              <a:gd name="connsiteY17" fmla="*/ 302064 h 579767"/>
              <a:gd name="connsiteX18" fmla="*/ 828675 w 6115050"/>
              <a:gd name="connsiteY18" fmla="*/ 287777 h 579767"/>
              <a:gd name="connsiteX19" fmla="*/ 842963 w 6115050"/>
              <a:gd name="connsiteY19" fmla="*/ 283014 h 579767"/>
              <a:gd name="connsiteX20" fmla="*/ 866775 w 6115050"/>
              <a:gd name="connsiteY20" fmla="*/ 263964 h 579767"/>
              <a:gd name="connsiteX21" fmla="*/ 900113 w 6115050"/>
              <a:gd name="connsiteY21" fmla="*/ 268727 h 579767"/>
              <a:gd name="connsiteX22" fmla="*/ 928688 w 6115050"/>
              <a:gd name="connsiteY22" fmla="*/ 254439 h 579767"/>
              <a:gd name="connsiteX23" fmla="*/ 1042988 w 6115050"/>
              <a:gd name="connsiteY23" fmla="*/ 249677 h 579767"/>
              <a:gd name="connsiteX24" fmla="*/ 1100138 w 6115050"/>
              <a:gd name="connsiteY24" fmla="*/ 244914 h 579767"/>
              <a:gd name="connsiteX25" fmla="*/ 1114425 w 6115050"/>
              <a:gd name="connsiteY25" fmla="*/ 240152 h 579767"/>
              <a:gd name="connsiteX26" fmla="*/ 1133475 w 6115050"/>
              <a:gd name="connsiteY26" fmla="*/ 235389 h 579767"/>
              <a:gd name="connsiteX27" fmla="*/ 1176338 w 6115050"/>
              <a:gd name="connsiteY27" fmla="*/ 225864 h 579767"/>
              <a:gd name="connsiteX28" fmla="*/ 1204913 w 6115050"/>
              <a:gd name="connsiteY28" fmla="*/ 216339 h 579767"/>
              <a:gd name="connsiteX29" fmla="*/ 1300163 w 6115050"/>
              <a:gd name="connsiteY29" fmla="*/ 206814 h 579767"/>
              <a:gd name="connsiteX30" fmla="*/ 1328738 w 6115050"/>
              <a:gd name="connsiteY30" fmla="*/ 202052 h 579767"/>
              <a:gd name="connsiteX31" fmla="*/ 1366838 w 6115050"/>
              <a:gd name="connsiteY31" fmla="*/ 192527 h 579767"/>
              <a:gd name="connsiteX32" fmla="*/ 1395413 w 6115050"/>
              <a:gd name="connsiteY32" fmla="*/ 183002 h 579767"/>
              <a:gd name="connsiteX33" fmla="*/ 1409700 w 6115050"/>
              <a:gd name="connsiteY33" fmla="*/ 178239 h 579767"/>
              <a:gd name="connsiteX34" fmla="*/ 1614488 w 6115050"/>
              <a:gd name="connsiteY34" fmla="*/ 168714 h 579767"/>
              <a:gd name="connsiteX35" fmla="*/ 1652588 w 6115050"/>
              <a:gd name="connsiteY35" fmla="*/ 159189 h 579767"/>
              <a:gd name="connsiteX36" fmla="*/ 1676400 w 6115050"/>
              <a:gd name="connsiteY36" fmla="*/ 154427 h 579767"/>
              <a:gd name="connsiteX37" fmla="*/ 1733550 w 6115050"/>
              <a:gd name="connsiteY37" fmla="*/ 140139 h 579767"/>
              <a:gd name="connsiteX38" fmla="*/ 1952625 w 6115050"/>
              <a:gd name="connsiteY38" fmla="*/ 130614 h 579767"/>
              <a:gd name="connsiteX39" fmla="*/ 2005013 w 6115050"/>
              <a:gd name="connsiteY39" fmla="*/ 125852 h 579767"/>
              <a:gd name="connsiteX40" fmla="*/ 2043113 w 6115050"/>
              <a:gd name="connsiteY40" fmla="*/ 116327 h 579767"/>
              <a:gd name="connsiteX41" fmla="*/ 2066925 w 6115050"/>
              <a:gd name="connsiteY41" fmla="*/ 111564 h 579767"/>
              <a:gd name="connsiteX42" fmla="*/ 2081213 w 6115050"/>
              <a:gd name="connsiteY42" fmla="*/ 106802 h 579767"/>
              <a:gd name="connsiteX43" fmla="*/ 2209800 w 6115050"/>
              <a:gd name="connsiteY43" fmla="*/ 97277 h 579767"/>
              <a:gd name="connsiteX44" fmla="*/ 2414588 w 6115050"/>
              <a:gd name="connsiteY44" fmla="*/ 87752 h 579767"/>
              <a:gd name="connsiteX45" fmla="*/ 2538413 w 6115050"/>
              <a:gd name="connsiteY45" fmla="*/ 78227 h 579767"/>
              <a:gd name="connsiteX46" fmla="*/ 2819400 w 6115050"/>
              <a:gd name="connsiteY46" fmla="*/ 82989 h 579767"/>
              <a:gd name="connsiteX47" fmla="*/ 2838450 w 6115050"/>
              <a:gd name="connsiteY47" fmla="*/ 87752 h 579767"/>
              <a:gd name="connsiteX48" fmla="*/ 2876550 w 6115050"/>
              <a:gd name="connsiteY48" fmla="*/ 97277 h 579767"/>
              <a:gd name="connsiteX49" fmla="*/ 3000375 w 6115050"/>
              <a:gd name="connsiteY49" fmla="*/ 106802 h 579767"/>
              <a:gd name="connsiteX50" fmla="*/ 3576638 w 6115050"/>
              <a:gd name="connsiteY50" fmla="*/ 111564 h 579767"/>
              <a:gd name="connsiteX51" fmla="*/ 3700463 w 6115050"/>
              <a:gd name="connsiteY51" fmla="*/ 125852 h 579767"/>
              <a:gd name="connsiteX52" fmla="*/ 3738563 w 6115050"/>
              <a:gd name="connsiteY52" fmla="*/ 130614 h 579767"/>
              <a:gd name="connsiteX53" fmla="*/ 3852863 w 6115050"/>
              <a:gd name="connsiteY53" fmla="*/ 140139 h 579767"/>
              <a:gd name="connsiteX54" fmla="*/ 3886200 w 6115050"/>
              <a:gd name="connsiteY54" fmla="*/ 149664 h 579767"/>
              <a:gd name="connsiteX55" fmla="*/ 3929063 w 6115050"/>
              <a:gd name="connsiteY55" fmla="*/ 159189 h 579767"/>
              <a:gd name="connsiteX56" fmla="*/ 3957638 w 6115050"/>
              <a:gd name="connsiteY56" fmla="*/ 168714 h 579767"/>
              <a:gd name="connsiteX57" fmla="*/ 3967163 w 6115050"/>
              <a:gd name="connsiteY57" fmla="*/ 283014 h 579767"/>
              <a:gd name="connsiteX58" fmla="*/ 3986213 w 6115050"/>
              <a:gd name="connsiteY58" fmla="*/ 287777 h 579767"/>
              <a:gd name="connsiteX59" fmla="*/ 4000500 w 6115050"/>
              <a:gd name="connsiteY59" fmla="*/ 292539 h 579767"/>
              <a:gd name="connsiteX60" fmla="*/ 4772025 w 6115050"/>
              <a:gd name="connsiteY60" fmla="*/ 297302 h 579767"/>
              <a:gd name="connsiteX61" fmla="*/ 4800600 w 6115050"/>
              <a:gd name="connsiteY61" fmla="*/ 302064 h 579767"/>
              <a:gd name="connsiteX62" fmla="*/ 4872038 w 6115050"/>
              <a:gd name="connsiteY62" fmla="*/ 311589 h 579767"/>
              <a:gd name="connsiteX63" fmla="*/ 4891088 w 6115050"/>
              <a:gd name="connsiteY63" fmla="*/ 316352 h 579767"/>
              <a:gd name="connsiteX64" fmla="*/ 4914900 w 6115050"/>
              <a:gd name="connsiteY64" fmla="*/ 321114 h 579767"/>
              <a:gd name="connsiteX65" fmla="*/ 4991100 w 6115050"/>
              <a:gd name="connsiteY65" fmla="*/ 340164 h 579767"/>
              <a:gd name="connsiteX66" fmla="*/ 5019675 w 6115050"/>
              <a:gd name="connsiteY66" fmla="*/ 344927 h 579767"/>
              <a:gd name="connsiteX67" fmla="*/ 5048250 w 6115050"/>
              <a:gd name="connsiteY67" fmla="*/ 354452 h 579767"/>
              <a:gd name="connsiteX68" fmla="*/ 5114925 w 6115050"/>
              <a:gd name="connsiteY68" fmla="*/ 363977 h 579767"/>
              <a:gd name="connsiteX69" fmla="*/ 5129213 w 6115050"/>
              <a:gd name="connsiteY69" fmla="*/ 368739 h 579767"/>
              <a:gd name="connsiteX70" fmla="*/ 5148263 w 6115050"/>
              <a:gd name="connsiteY70" fmla="*/ 373502 h 579767"/>
              <a:gd name="connsiteX71" fmla="*/ 5219700 w 6115050"/>
              <a:gd name="connsiteY71" fmla="*/ 387789 h 579767"/>
              <a:gd name="connsiteX72" fmla="*/ 5253038 w 6115050"/>
              <a:gd name="connsiteY72" fmla="*/ 402077 h 579767"/>
              <a:gd name="connsiteX73" fmla="*/ 5272088 w 6115050"/>
              <a:gd name="connsiteY73" fmla="*/ 411602 h 579767"/>
              <a:gd name="connsiteX74" fmla="*/ 5400675 w 6115050"/>
              <a:gd name="connsiteY74" fmla="*/ 416364 h 579767"/>
              <a:gd name="connsiteX75" fmla="*/ 5481638 w 6115050"/>
              <a:gd name="connsiteY75" fmla="*/ 430652 h 579767"/>
              <a:gd name="connsiteX76" fmla="*/ 5514975 w 6115050"/>
              <a:gd name="connsiteY76" fmla="*/ 440177 h 579767"/>
              <a:gd name="connsiteX77" fmla="*/ 5529263 w 6115050"/>
              <a:gd name="connsiteY77" fmla="*/ 444939 h 579767"/>
              <a:gd name="connsiteX78" fmla="*/ 5548313 w 6115050"/>
              <a:gd name="connsiteY78" fmla="*/ 449702 h 579767"/>
              <a:gd name="connsiteX79" fmla="*/ 5567363 w 6115050"/>
              <a:gd name="connsiteY79" fmla="*/ 459227 h 579767"/>
              <a:gd name="connsiteX80" fmla="*/ 5600700 w 6115050"/>
              <a:gd name="connsiteY80" fmla="*/ 468752 h 579767"/>
              <a:gd name="connsiteX81" fmla="*/ 5614988 w 6115050"/>
              <a:gd name="connsiteY81" fmla="*/ 483039 h 579767"/>
              <a:gd name="connsiteX82" fmla="*/ 5638800 w 6115050"/>
              <a:gd name="connsiteY82" fmla="*/ 487802 h 579767"/>
              <a:gd name="connsiteX83" fmla="*/ 5662613 w 6115050"/>
              <a:gd name="connsiteY83" fmla="*/ 497327 h 579767"/>
              <a:gd name="connsiteX84" fmla="*/ 5691188 w 6115050"/>
              <a:gd name="connsiteY84" fmla="*/ 506852 h 579767"/>
              <a:gd name="connsiteX85" fmla="*/ 5705475 w 6115050"/>
              <a:gd name="connsiteY85" fmla="*/ 521139 h 579767"/>
              <a:gd name="connsiteX86" fmla="*/ 5719763 w 6115050"/>
              <a:gd name="connsiteY86" fmla="*/ 525902 h 579767"/>
              <a:gd name="connsiteX87" fmla="*/ 5724525 w 6115050"/>
              <a:gd name="connsiteY87" fmla="*/ 540189 h 579767"/>
              <a:gd name="connsiteX88" fmla="*/ 5753100 w 6115050"/>
              <a:gd name="connsiteY88" fmla="*/ 559239 h 579767"/>
              <a:gd name="connsiteX89" fmla="*/ 5767388 w 6115050"/>
              <a:gd name="connsiteY89" fmla="*/ 573527 h 579767"/>
              <a:gd name="connsiteX90" fmla="*/ 5791200 w 6115050"/>
              <a:gd name="connsiteY90" fmla="*/ 578289 h 579767"/>
              <a:gd name="connsiteX91" fmla="*/ 6115050 w 6115050"/>
              <a:gd name="connsiteY91" fmla="*/ 578289 h 579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6115050" h="579767">
                <a:moveTo>
                  <a:pt x="0" y="444939"/>
                </a:moveTo>
                <a:cubicBezTo>
                  <a:pt x="52024" y="427599"/>
                  <a:pt x="28008" y="433128"/>
                  <a:pt x="71438" y="425889"/>
                </a:cubicBezTo>
                <a:lnTo>
                  <a:pt x="100013" y="406839"/>
                </a:lnTo>
                <a:cubicBezTo>
                  <a:pt x="108367" y="401270"/>
                  <a:pt x="119063" y="400489"/>
                  <a:pt x="128588" y="397314"/>
                </a:cubicBezTo>
                <a:cubicBezTo>
                  <a:pt x="164011" y="385507"/>
                  <a:pt x="137877" y="392909"/>
                  <a:pt x="209550" y="387789"/>
                </a:cubicBezTo>
                <a:cubicBezTo>
                  <a:pt x="219075" y="386202"/>
                  <a:pt x="228699" y="385122"/>
                  <a:pt x="238125" y="383027"/>
                </a:cubicBezTo>
                <a:cubicBezTo>
                  <a:pt x="273817" y="375096"/>
                  <a:pt x="223397" y="378121"/>
                  <a:pt x="285750" y="373502"/>
                </a:cubicBezTo>
                <a:cubicBezTo>
                  <a:pt x="317453" y="371154"/>
                  <a:pt x="349250" y="370327"/>
                  <a:pt x="381000" y="368739"/>
                </a:cubicBezTo>
                <a:lnTo>
                  <a:pt x="409575" y="359214"/>
                </a:lnTo>
                <a:cubicBezTo>
                  <a:pt x="418736" y="356160"/>
                  <a:pt x="428649" y="356179"/>
                  <a:pt x="438150" y="354452"/>
                </a:cubicBezTo>
                <a:cubicBezTo>
                  <a:pt x="446114" y="353004"/>
                  <a:pt x="454075" y="351509"/>
                  <a:pt x="461963" y="349689"/>
                </a:cubicBezTo>
                <a:cubicBezTo>
                  <a:pt x="474719" y="346745"/>
                  <a:pt x="487363" y="343339"/>
                  <a:pt x="500063" y="340164"/>
                </a:cubicBezTo>
                <a:cubicBezTo>
                  <a:pt x="518401" y="335580"/>
                  <a:pt x="527529" y="332761"/>
                  <a:pt x="547688" y="330639"/>
                </a:cubicBezTo>
                <a:cubicBezTo>
                  <a:pt x="568273" y="328472"/>
                  <a:pt x="588980" y="327670"/>
                  <a:pt x="609600" y="325877"/>
                </a:cubicBezTo>
                <a:cubicBezTo>
                  <a:pt x="625494" y="324495"/>
                  <a:pt x="641350" y="322702"/>
                  <a:pt x="657225" y="321114"/>
                </a:cubicBezTo>
                <a:lnTo>
                  <a:pt x="695325" y="311589"/>
                </a:lnTo>
                <a:cubicBezTo>
                  <a:pt x="710803" y="307720"/>
                  <a:pt x="727047" y="308099"/>
                  <a:pt x="742950" y="306827"/>
                </a:cubicBezTo>
                <a:cubicBezTo>
                  <a:pt x="766740" y="304924"/>
                  <a:pt x="790575" y="303652"/>
                  <a:pt x="814388" y="302064"/>
                </a:cubicBezTo>
                <a:cubicBezTo>
                  <a:pt x="819150" y="297302"/>
                  <a:pt x="823071" y="291513"/>
                  <a:pt x="828675" y="287777"/>
                </a:cubicBezTo>
                <a:cubicBezTo>
                  <a:pt x="832852" y="284992"/>
                  <a:pt x="839043" y="286150"/>
                  <a:pt x="842963" y="283014"/>
                </a:cubicBezTo>
                <a:cubicBezTo>
                  <a:pt x="873739" y="258394"/>
                  <a:pt x="830862" y="275937"/>
                  <a:pt x="866775" y="263964"/>
                </a:cubicBezTo>
                <a:cubicBezTo>
                  <a:pt x="877888" y="265552"/>
                  <a:pt x="888887" y="268727"/>
                  <a:pt x="900113" y="268727"/>
                </a:cubicBezTo>
                <a:cubicBezTo>
                  <a:pt x="941639" y="268727"/>
                  <a:pt x="885356" y="259253"/>
                  <a:pt x="928688" y="254439"/>
                </a:cubicBezTo>
                <a:cubicBezTo>
                  <a:pt x="966588" y="250228"/>
                  <a:pt x="1004888" y="251264"/>
                  <a:pt x="1042988" y="249677"/>
                </a:cubicBezTo>
                <a:cubicBezTo>
                  <a:pt x="1062038" y="248089"/>
                  <a:pt x="1081190" y="247440"/>
                  <a:pt x="1100138" y="244914"/>
                </a:cubicBezTo>
                <a:cubicBezTo>
                  <a:pt x="1105114" y="244251"/>
                  <a:pt x="1109598" y="241531"/>
                  <a:pt x="1114425" y="240152"/>
                </a:cubicBezTo>
                <a:cubicBezTo>
                  <a:pt x="1120719" y="238354"/>
                  <a:pt x="1127085" y="236809"/>
                  <a:pt x="1133475" y="235389"/>
                </a:cubicBezTo>
                <a:cubicBezTo>
                  <a:pt x="1150973" y="231501"/>
                  <a:pt x="1159731" y="230846"/>
                  <a:pt x="1176338" y="225864"/>
                </a:cubicBezTo>
                <a:cubicBezTo>
                  <a:pt x="1185955" y="222979"/>
                  <a:pt x="1195388" y="219514"/>
                  <a:pt x="1204913" y="216339"/>
                </a:cubicBezTo>
                <a:cubicBezTo>
                  <a:pt x="1235184" y="206249"/>
                  <a:pt x="1268413" y="209989"/>
                  <a:pt x="1300163" y="206814"/>
                </a:cubicBezTo>
                <a:cubicBezTo>
                  <a:pt x="1309771" y="205853"/>
                  <a:pt x="1319213" y="203639"/>
                  <a:pt x="1328738" y="202052"/>
                </a:cubicBezTo>
                <a:cubicBezTo>
                  <a:pt x="1372072" y="187605"/>
                  <a:pt x="1303647" y="209760"/>
                  <a:pt x="1366838" y="192527"/>
                </a:cubicBezTo>
                <a:cubicBezTo>
                  <a:pt x="1376524" y="189885"/>
                  <a:pt x="1385888" y="186177"/>
                  <a:pt x="1395413" y="183002"/>
                </a:cubicBezTo>
                <a:cubicBezTo>
                  <a:pt x="1400175" y="181414"/>
                  <a:pt x="1404685" y="178472"/>
                  <a:pt x="1409700" y="178239"/>
                </a:cubicBezTo>
                <a:lnTo>
                  <a:pt x="1614488" y="168714"/>
                </a:lnTo>
                <a:lnTo>
                  <a:pt x="1652588" y="159189"/>
                </a:lnTo>
                <a:cubicBezTo>
                  <a:pt x="1660441" y="157226"/>
                  <a:pt x="1668591" y="156557"/>
                  <a:pt x="1676400" y="154427"/>
                </a:cubicBezTo>
                <a:cubicBezTo>
                  <a:pt x="1707477" y="145952"/>
                  <a:pt x="1701476" y="142606"/>
                  <a:pt x="1733550" y="140139"/>
                </a:cubicBezTo>
                <a:cubicBezTo>
                  <a:pt x="1774473" y="136991"/>
                  <a:pt x="1921227" y="131822"/>
                  <a:pt x="1952625" y="130614"/>
                </a:cubicBezTo>
                <a:cubicBezTo>
                  <a:pt x="1970088" y="129027"/>
                  <a:pt x="1987693" y="128587"/>
                  <a:pt x="2005013" y="125852"/>
                </a:cubicBezTo>
                <a:cubicBezTo>
                  <a:pt x="2017944" y="123810"/>
                  <a:pt x="2030276" y="118895"/>
                  <a:pt x="2043113" y="116327"/>
                </a:cubicBezTo>
                <a:cubicBezTo>
                  <a:pt x="2051050" y="114739"/>
                  <a:pt x="2059072" y="113527"/>
                  <a:pt x="2066925" y="111564"/>
                </a:cubicBezTo>
                <a:cubicBezTo>
                  <a:pt x="2071795" y="110346"/>
                  <a:pt x="2076261" y="107627"/>
                  <a:pt x="2081213" y="106802"/>
                </a:cubicBezTo>
                <a:cubicBezTo>
                  <a:pt x="2116083" y="100990"/>
                  <a:pt x="2182260" y="98631"/>
                  <a:pt x="2209800" y="97277"/>
                </a:cubicBezTo>
                <a:lnTo>
                  <a:pt x="2414588" y="87752"/>
                </a:lnTo>
                <a:cubicBezTo>
                  <a:pt x="2457493" y="82984"/>
                  <a:pt x="2493548" y="78227"/>
                  <a:pt x="2538413" y="78227"/>
                </a:cubicBezTo>
                <a:cubicBezTo>
                  <a:pt x="2632089" y="78227"/>
                  <a:pt x="2725738" y="81402"/>
                  <a:pt x="2819400" y="82989"/>
                </a:cubicBezTo>
                <a:cubicBezTo>
                  <a:pt x="2825750" y="84577"/>
                  <a:pt x="2832156" y="85954"/>
                  <a:pt x="2838450" y="87752"/>
                </a:cubicBezTo>
                <a:cubicBezTo>
                  <a:pt x="2856210" y="92826"/>
                  <a:pt x="2854599" y="95153"/>
                  <a:pt x="2876550" y="97277"/>
                </a:cubicBezTo>
                <a:cubicBezTo>
                  <a:pt x="2917754" y="101265"/>
                  <a:pt x="2958987" y="105957"/>
                  <a:pt x="3000375" y="106802"/>
                </a:cubicBezTo>
                <a:cubicBezTo>
                  <a:pt x="3192429" y="110721"/>
                  <a:pt x="3384550" y="109977"/>
                  <a:pt x="3576638" y="111564"/>
                </a:cubicBezTo>
                <a:cubicBezTo>
                  <a:pt x="3636687" y="121573"/>
                  <a:pt x="3595605" y="115366"/>
                  <a:pt x="3700463" y="125852"/>
                </a:cubicBezTo>
                <a:cubicBezTo>
                  <a:pt x="3713198" y="127126"/>
                  <a:pt x="3725835" y="129274"/>
                  <a:pt x="3738563" y="130614"/>
                </a:cubicBezTo>
                <a:cubicBezTo>
                  <a:pt x="3774627" y="134410"/>
                  <a:pt x="3817070" y="137386"/>
                  <a:pt x="3852863" y="140139"/>
                </a:cubicBezTo>
                <a:cubicBezTo>
                  <a:pt x="3868779" y="145445"/>
                  <a:pt x="3868252" y="145676"/>
                  <a:pt x="3886200" y="149664"/>
                </a:cubicBezTo>
                <a:cubicBezTo>
                  <a:pt x="3903664" y="153545"/>
                  <a:pt x="3912483" y="154215"/>
                  <a:pt x="3929063" y="159189"/>
                </a:cubicBezTo>
                <a:cubicBezTo>
                  <a:pt x="3938680" y="162074"/>
                  <a:pt x="3957638" y="168714"/>
                  <a:pt x="3957638" y="168714"/>
                </a:cubicBezTo>
                <a:cubicBezTo>
                  <a:pt x="3981876" y="241437"/>
                  <a:pt x="3902840" y="0"/>
                  <a:pt x="3967163" y="283014"/>
                </a:cubicBezTo>
                <a:cubicBezTo>
                  <a:pt x="3968614" y="289397"/>
                  <a:pt x="3979919" y="285979"/>
                  <a:pt x="3986213" y="287777"/>
                </a:cubicBezTo>
                <a:cubicBezTo>
                  <a:pt x="3991040" y="289156"/>
                  <a:pt x="3995480" y="292478"/>
                  <a:pt x="4000500" y="292539"/>
                </a:cubicBezTo>
                <a:lnTo>
                  <a:pt x="4772025" y="297302"/>
                </a:lnTo>
                <a:cubicBezTo>
                  <a:pt x="4781550" y="298889"/>
                  <a:pt x="4791041" y="300698"/>
                  <a:pt x="4800600" y="302064"/>
                </a:cubicBezTo>
                <a:cubicBezTo>
                  <a:pt x="4819911" y="304823"/>
                  <a:pt x="4852278" y="307996"/>
                  <a:pt x="4872038" y="311589"/>
                </a:cubicBezTo>
                <a:cubicBezTo>
                  <a:pt x="4878478" y="312760"/>
                  <a:pt x="4884698" y="314932"/>
                  <a:pt x="4891088" y="316352"/>
                </a:cubicBezTo>
                <a:cubicBezTo>
                  <a:pt x="4898990" y="318108"/>
                  <a:pt x="4906963" y="319527"/>
                  <a:pt x="4914900" y="321114"/>
                </a:cubicBezTo>
                <a:cubicBezTo>
                  <a:pt x="4951224" y="339276"/>
                  <a:pt x="4926946" y="329471"/>
                  <a:pt x="4991100" y="340164"/>
                </a:cubicBezTo>
                <a:cubicBezTo>
                  <a:pt x="5000625" y="341752"/>
                  <a:pt x="5010514" y="341873"/>
                  <a:pt x="5019675" y="344927"/>
                </a:cubicBezTo>
                <a:cubicBezTo>
                  <a:pt x="5029200" y="348102"/>
                  <a:pt x="5038311" y="353032"/>
                  <a:pt x="5048250" y="354452"/>
                </a:cubicBezTo>
                <a:lnTo>
                  <a:pt x="5114925" y="363977"/>
                </a:lnTo>
                <a:cubicBezTo>
                  <a:pt x="5119688" y="365564"/>
                  <a:pt x="5124386" y="367360"/>
                  <a:pt x="5129213" y="368739"/>
                </a:cubicBezTo>
                <a:cubicBezTo>
                  <a:pt x="5135507" y="370537"/>
                  <a:pt x="5141885" y="372030"/>
                  <a:pt x="5148263" y="373502"/>
                </a:cubicBezTo>
                <a:cubicBezTo>
                  <a:pt x="5193577" y="383959"/>
                  <a:pt x="5181290" y="381388"/>
                  <a:pt x="5219700" y="387789"/>
                </a:cubicBezTo>
                <a:cubicBezTo>
                  <a:pt x="5282879" y="419378"/>
                  <a:pt x="5203985" y="381054"/>
                  <a:pt x="5253038" y="402077"/>
                </a:cubicBezTo>
                <a:cubicBezTo>
                  <a:pt x="5259563" y="404874"/>
                  <a:pt x="5265021" y="410918"/>
                  <a:pt x="5272088" y="411602"/>
                </a:cubicBezTo>
                <a:cubicBezTo>
                  <a:pt x="5314780" y="415733"/>
                  <a:pt x="5357813" y="414777"/>
                  <a:pt x="5400675" y="416364"/>
                </a:cubicBezTo>
                <a:cubicBezTo>
                  <a:pt x="5452721" y="429376"/>
                  <a:pt x="5425764" y="424443"/>
                  <a:pt x="5481638" y="430652"/>
                </a:cubicBezTo>
                <a:cubicBezTo>
                  <a:pt x="5515887" y="442068"/>
                  <a:pt x="5473123" y="428220"/>
                  <a:pt x="5514975" y="440177"/>
                </a:cubicBezTo>
                <a:cubicBezTo>
                  <a:pt x="5519802" y="441556"/>
                  <a:pt x="5524436" y="443560"/>
                  <a:pt x="5529263" y="444939"/>
                </a:cubicBezTo>
                <a:cubicBezTo>
                  <a:pt x="5535557" y="446737"/>
                  <a:pt x="5542184" y="447404"/>
                  <a:pt x="5548313" y="449702"/>
                </a:cubicBezTo>
                <a:cubicBezTo>
                  <a:pt x="5554960" y="452195"/>
                  <a:pt x="5560837" y="456430"/>
                  <a:pt x="5567363" y="459227"/>
                </a:cubicBezTo>
                <a:cubicBezTo>
                  <a:pt x="5576924" y="463325"/>
                  <a:pt x="5591039" y="466336"/>
                  <a:pt x="5600700" y="468752"/>
                </a:cubicBezTo>
                <a:cubicBezTo>
                  <a:pt x="5605463" y="473514"/>
                  <a:pt x="5608964" y="480027"/>
                  <a:pt x="5614988" y="483039"/>
                </a:cubicBezTo>
                <a:cubicBezTo>
                  <a:pt x="5622228" y="486659"/>
                  <a:pt x="5631047" y="485476"/>
                  <a:pt x="5638800" y="487802"/>
                </a:cubicBezTo>
                <a:cubicBezTo>
                  <a:pt x="5646989" y="490259"/>
                  <a:pt x="5654579" y="494405"/>
                  <a:pt x="5662613" y="497327"/>
                </a:cubicBezTo>
                <a:cubicBezTo>
                  <a:pt x="5672049" y="500758"/>
                  <a:pt x="5691188" y="506852"/>
                  <a:pt x="5691188" y="506852"/>
                </a:cubicBezTo>
                <a:cubicBezTo>
                  <a:pt x="5695950" y="511614"/>
                  <a:pt x="5699871" y="517403"/>
                  <a:pt x="5705475" y="521139"/>
                </a:cubicBezTo>
                <a:cubicBezTo>
                  <a:pt x="5709652" y="523924"/>
                  <a:pt x="5716213" y="522352"/>
                  <a:pt x="5719763" y="525902"/>
                </a:cubicBezTo>
                <a:cubicBezTo>
                  <a:pt x="5723313" y="529452"/>
                  <a:pt x="5720975" y="536639"/>
                  <a:pt x="5724525" y="540189"/>
                </a:cubicBezTo>
                <a:cubicBezTo>
                  <a:pt x="5732620" y="548284"/>
                  <a:pt x="5743575" y="552889"/>
                  <a:pt x="5753100" y="559239"/>
                </a:cubicBezTo>
                <a:cubicBezTo>
                  <a:pt x="5758704" y="562975"/>
                  <a:pt x="5761364" y="570515"/>
                  <a:pt x="5767388" y="573527"/>
                </a:cubicBezTo>
                <a:cubicBezTo>
                  <a:pt x="5774628" y="577147"/>
                  <a:pt x="5783106" y="578178"/>
                  <a:pt x="5791200" y="578289"/>
                </a:cubicBezTo>
                <a:cubicBezTo>
                  <a:pt x="5899140" y="579767"/>
                  <a:pt x="6007100" y="578289"/>
                  <a:pt x="6115050" y="578289"/>
                </a:cubicBezTo>
              </a:path>
            </a:pathLst>
          </a:custGeom>
          <a:ln w="38100">
            <a:solidFill>
              <a:srgbClr val="FFFF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29" name="TextBox 328"/>
          <p:cNvSpPr txBox="1"/>
          <p:nvPr/>
        </p:nvSpPr>
        <p:spPr>
          <a:xfrm>
            <a:off x="2590800" y="2895600"/>
            <a:ext cx="292068" cy="369332"/>
          </a:xfrm>
          <a:prstGeom prst="rect">
            <a:avLst/>
          </a:prstGeom>
          <a:solidFill>
            <a:schemeClr val="accent1">
              <a:alpha val="47000"/>
            </a:schemeClr>
          </a:solidFill>
        </p:spPr>
        <p:txBody>
          <a:bodyPr wrap="none" rtlCol="0">
            <a:spAutoFit/>
          </a:bodyPr>
          <a:lstStyle/>
          <a:p>
            <a:r>
              <a:rPr lang="en-US" dirty="0" smtClean="0"/>
              <a:t>?</a:t>
            </a:r>
            <a:endParaRPr lang="en-US" dirty="0"/>
          </a:p>
        </p:txBody>
      </p:sp>
      <p:sp>
        <p:nvSpPr>
          <p:cNvPr id="330" name="TextBox 329"/>
          <p:cNvSpPr txBox="1"/>
          <p:nvPr/>
        </p:nvSpPr>
        <p:spPr>
          <a:xfrm>
            <a:off x="3505200" y="2895600"/>
            <a:ext cx="292068" cy="369332"/>
          </a:xfrm>
          <a:prstGeom prst="rect">
            <a:avLst/>
          </a:prstGeom>
          <a:solidFill>
            <a:schemeClr val="accent1">
              <a:alpha val="47000"/>
            </a:schemeClr>
          </a:solidFill>
        </p:spPr>
        <p:txBody>
          <a:bodyPr wrap="none" rtlCol="0">
            <a:spAutoFit/>
          </a:bodyPr>
          <a:lstStyle/>
          <a:p>
            <a:r>
              <a:rPr lang="en-US" dirty="0" smtClean="0"/>
              <a:t>?</a:t>
            </a:r>
            <a:endParaRPr lang="en-US" dirty="0"/>
          </a:p>
        </p:txBody>
      </p:sp>
      <p:sp>
        <p:nvSpPr>
          <p:cNvPr id="331" name="TextBox 330"/>
          <p:cNvSpPr txBox="1"/>
          <p:nvPr/>
        </p:nvSpPr>
        <p:spPr>
          <a:xfrm>
            <a:off x="4495800" y="2895600"/>
            <a:ext cx="292068" cy="369332"/>
          </a:xfrm>
          <a:prstGeom prst="rect">
            <a:avLst/>
          </a:prstGeom>
          <a:solidFill>
            <a:schemeClr val="accent1">
              <a:alpha val="47000"/>
            </a:schemeClr>
          </a:solidFill>
        </p:spPr>
        <p:txBody>
          <a:bodyPr wrap="none" rtlCol="0">
            <a:spAutoFit/>
          </a:bodyPr>
          <a:lstStyle/>
          <a:p>
            <a:r>
              <a:rPr lang="en-US" dirty="0" smtClean="0"/>
              <a:t>?</a:t>
            </a:r>
            <a:endParaRPr lang="en-US" dirty="0"/>
          </a:p>
        </p:txBody>
      </p:sp>
      <p:sp>
        <p:nvSpPr>
          <p:cNvPr id="332" name="TextBox 331"/>
          <p:cNvSpPr txBox="1"/>
          <p:nvPr/>
        </p:nvSpPr>
        <p:spPr>
          <a:xfrm>
            <a:off x="3200400" y="2057400"/>
            <a:ext cx="292068" cy="369332"/>
          </a:xfrm>
          <a:prstGeom prst="rect">
            <a:avLst/>
          </a:prstGeom>
          <a:solidFill>
            <a:schemeClr val="accent1">
              <a:alpha val="47000"/>
            </a:schemeClr>
          </a:solidFill>
        </p:spPr>
        <p:txBody>
          <a:bodyPr wrap="none" rtlCol="0">
            <a:spAutoFit/>
          </a:bodyPr>
          <a:lstStyle/>
          <a:p>
            <a:r>
              <a:rPr lang="en-US" dirty="0" smtClean="0"/>
              <a:t>?</a:t>
            </a:r>
            <a:endParaRPr lang="en-US" dirty="0"/>
          </a:p>
        </p:txBody>
      </p:sp>
      <p:sp>
        <p:nvSpPr>
          <p:cNvPr id="333" name="TextBox 332"/>
          <p:cNvSpPr txBox="1"/>
          <p:nvPr/>
        </p:nvSpPr>
        <p:spPr>
          <a:xfrm>
            <a:off x="4572000" y="2133600"/>
            <a:ext cx="292068" cy="369332"/>
          </a:xfrm>
          <a:prstGeom prst="rect">
            <a:avLst/>
          </a:prstGeom>
          <a:solidFill>
            <a:schemeClr val="accent1">
              <a:alpha val="47000"/>
            </a:schemeClr>
          </a:solidFill>
        </p:spPr>
        <p:txBody>
          <a:bodyPr wrap="none" rtlCol="0">
            <a:spAutoFit/>
          </a:bodyPr>
          <a:lstStyle/>
          <a:p>
            <a:r>
              <a:rPr lang="en-US" dirty="0" smtClean="0"/>
              <a:t>?</a:t>
            </a:r>
            <a:endParaRPr lang="en-US" dirty="0"/>
          </a:p>
        </p:txBody>
      </p:sp>
      <p:sp>
        <p:nvSpPr>
          <p:cNvPr id="334" name="TextBox 333"/>
          <p:cNvSpPr txBox="1"/>
          <p:nvPr/>
        </p:nvSpPr>
        <p:spPr>
          <a:xfrm>
            <a:off x="5715000" y="2209800"/>
            <a:ext cx="292068" cy="369332"/>
          </a:xfrm>
          <a:prstGeom prst="rect">
            <a:avLst/>
          </a:prstGeom>
          <a:solidFill>
            <a:schemeClr val="accent1">
              <a:alpha val="47000"/>
            </a:schemeClr>
          </a:solidFill>
        </p:spPr>
        <p:txBody>
          <a:bodyPr wrap="none" rtlCol="0">
            <a:spAutoFit/>
          </a:bodyPr>
          <a:lstStyle/>
          <a:p>
            <a:r>
              <a:rPr lang="en-US" dirty="0" smtClean="0"/>
              <a:t>?</a:t>
            </a:r>
            <a:endParaRPr lang="en-US" dirty="0"/>
          </a:p>
        </p:txBody>
      </p:sp>
      <p:sp>
        <p:nvSpPr>
          <p:cNvPr id="335" name="TextBox 334"/>
          <p:cNvSpPr txBox="1"/>
          <p:nvPr/>
        </p:nvSpPr>
        <p:spPr>
          <a:xfrm>
            <a:off x="2362200" y="3962400"/>
            <a:ext cx="3179268" cy="338554"/>
          </a:xfrm>
          <a:prstGeom prst="rect">
            <a:avLst/>
          </a:prstGeom>
          <a:noFill/>
        </p:spPr>
        <p:txBody>
          <a:bodyPr wrap="none" rtlCol="0">
            <a:spAutoFit/>
          </a:bodyPr>
          <a:lstStyle/>
          <a:p>
            <a:r>
              <a:rPr lang="en-US" sz="1600" dirty="0" smtClean="0"/>
              <a:t>These objects are classified as boats</a:t>
            </a:r>
            <a:endParaRPr lang="en-US" sz="1600" dirty="0"/>
          </a:p>
        </p:txBody>
      </p:sp>
      <p:sp>
        <p:nvSpPr>
          <p:cNvPr id="336" name="TextBox 335"/>
          <p:cNvSpPr txBox="1"/>
          <p:nvPr/>
        </p:nvSpPr>
        <p:spPr>
          <a:xfrm>
            <a:off x="3810000" y="1600200"/>
            <a:ext cx="3304623" cy="338554"/>
          </a:xfrm>
          <a:prstGeom prst="rect">
            <a:avLst/>
          </a:prstGeom>
          <a:noFill/>
        </p:spPr>
        <p:txBody>
          <a:bodyPr wrap="none" rtlCol="0">
            <a:spAutoFit/>
          </a:bodyPr>
          <a:lstStyle/>
          <a:p>
            <a:r>
              <a:rPr lang="en-US" sz="1600" dirty="0" smtClean="0"/>
              <a:t>These objects are classified as houses</a:t>
            </a:r>
            <a:endParaRPr lang="en-US" sz="1600" dirty="0"/>
          </a:p>
        </p:txBody>
      </p:sp>
      <p:cxnSp>
        <p:nvCxnSpPr>
          <p:cNvPr id="337" name="Straight Arrow Connector 336"/>
          <p:cNvCxnSpPr>
            <a:endCxn id="332" idx="3"/>
          </p:cNvCxnSpPr>
          <p:nvPr/>
        </p:nvCxnSpPr>
        <p:spPr>
          <a:xfrm rot="10800000" flipV="1">
            <a:off x="3492468" y="1905000"/>
            <a:ext cx="1003332" cy="337066"/>
          </a:xfrm>
          <a:prstGeom prst="straightConnector1">
            <a:avLst/>
          </a:prstGeom>
          <a:ln>
            <a:tailEnd type="triangle" w="med" len="lg"/>
          </a:ln>
        </p:spPr>
        <p:style>
          <a:lnRef idx="1">
            <a:schemeClr val="accent1"/>
          </a:lnRef>
          <a:fillRef idx="0">
            <a:schemeClr val="accent1"/>
          </a:fillRef>
          <a:effectRef idx="0">
            <a:schemeClr val="accent1"/>
          </a:effectRef>
          <a:fontRef idx="minor">
            <a:schemeClr val="tx1"/>
          </a:fontRef>
        </p:style>
      </p:cxnSp>
      <p:cxnSp>
        <p:nvCxnSpPr>
          <p:cNvPr id="338" name="Straight Arrow Connector 337"/>
          <p:cNvCxnSpPr/>
          <p:nvPr/>
        </p:nvCxnSpPr>
        <p:spPr>
          <a:xfrm>
            <a:off x="1447800" y="1600200"/>
            <a:ext cx="6170612" cy="1588"/>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39" name="Straight Arrow Connector 338"/>
          <p:cNvCxnSpPr>
            <a:endCxn id="333" idx="0"/>
          </p:cNvCxnSpPr>
          <p:nvPr/>
        </p:nvCxnSpPr>
        <p:spPr>
          <a:xfrm rot="10800000" flipV="1">
            <a:off x="4718034" y="1905000"/>
            <a:ext cx="311166" cy="228600"/>
          </a:xfrm>
          <a:prstGeom prst="straightConnector1">
            <a:avLst/>
          </a:prstGeom>
          <a:ln>
            <a:tailEnd type="triangle" w="med" len="lg"/>
          </a:ln>
        </p:spPr>
        <p:style>
          <a:lnRef idx="1">
            <a:schemeClr val="accent1"/>
          </a:lnRef>
          <a:fillRef idx="0">
            <a:schemeClr val="accent1"/>
          </a:fillRef>
          <a:effectRef idx="0">
            <a:schemeClr val="accent1"/>
          </a:effectRef>
          <a:fontRef idx="minor">
            <a:schemeClr val="tx1"/>
          </a:fontRef>
        </p:style>
      </p:cxnSp>
      <p:cxnSp>
        <p:nvCxnSpPr>
          <p:cNvPr id="340" name="Straight Arrow Connector 339"/>
          <p:cNvCxnSpPr>
            <a:stCxn id="336" idx="2"/>
          </p:cNvCxnSpPr>
          <p:nvPr/>
        </p:nvCxnSpPr>
        <p:spPr>
          <a:xfrm rot="16200000" flipH="1">
            <a:off x="5453133" y="1947933"/>
            <a:ext cx="271046" cy="252688"/>
          </a:xfrm>
          <a:prstGeom prst="straightConnector1">
            <a:avLst/>
          </a:prstGeom>
          <a:ln>
            <a:tailEnd type="triangle" w="med" len="lg"/>
          </a:ln>
        </p:spPr>
        <p:style>
          <a:lnRef idx="1">
            <a:schemeClr val="accent1"/>
          </a:lnRef>
          <a:fillRef idx="0">
            <a:schemeClr val="accent1"/>
          </a:fillRef>
          <a:effectRef idx="0">
            <a:schemeClr val="accent1"/>
          </a:effectRef>
          <a:fontRef idx="minor">
            <a:schemeClr val="tx1"/>
          </a:fontRef>
        </p:style>
      </p:cxnSp>
      <p:cxnSp>
        <p:nvCxnSpPr>
          <p:cNvPr id="341" name="Straight Arrow Connector 340"/>
          <p:cNvCxnSpPr>
            <a:endCxn id="329" idx="2"/>
          </p:cNvCxnSpPr>
          <p:nvPr/>
        </p:nvCxnSpPr>
        <p:spPr>
          <a:xfrm rot="16200000" flipV="1">
            <a:off x="2734183" y="3267583"/>
            <a:ext cx="697468" cy="692166"/>
          </a:xfrm>
          <a:prstGeom prst="straightConnector1">
            <a:avLst/>
          </a:prstGeom>
          <a:ln>
            <a:tailEnd type="triangle" w="med" len="lg"/>
          </a:ln>
        </p:spPr>
        <p:style>
          <a:lnRef idx="1">
            <a:schemeClr val="accent1"/>
          </a:lnRef>
          <a:fillRef idx="0">
            <a:schemeClr val="accent1"/>
          </a:fillRef>
          <a:effectRef idx="0">
            <a:schemeClr val="accent1"/>
          </a:effectRef>
          <a:fontRef idx="minor">
            <a:schemeClr val="tx1"/>
          </a:fontRef>
        </p:style>
      </p:cxnSp>
      <p:cxnSp>
        <p:nvCxnSpPr>
          <p:cNvPr id="342" name="Straight Arrow Connector 341"/>
          <p:cNvCxnSpPr/>
          <p:nvPr/>
        </p:nvCxnSpPr>
        <p:spPr>
          <a:xfrm rot="5400000" flipH="1" flipV="1">
            <a:off x="3314700" y="3619500"/>
            <a:ext cx="685800" cy="1588"/>
          </a:xfrm>
          <a:prstGeom prst="straightConnector1">
            <a:avLst/>
          </a:prstGeom>
          <a:ln>
            <a:tailEnd type="triangle" w="med" len="lg"/>
          </a:ln>
        </p:spPr>
        <p:style>
          <a:lnRef idx="1">
            <a:schemeClr val="accent1"/>
          </a:lnRef>
          <a:fillRef idx="0">
            <a:schemeClr val="accent1"/>
          </a:fillRef>
          <a:effectRef idx="0">
            <a:schemeClr val="accent1"/>
          </a:effectRef>
          <a:fontRef idx="minor">
            <a:schemeClr val="tx1"/>
          </a:fontRef>
        </p:style>
      </p:cxnSp>
      <p:cxnSp>
        <p:nvCxnSpPr>
          <p:cNvPr id="343" name="Straight Arrow Connector 342"/>
          <p:cNvCxnSpPr/>
          <p:nvPr/>
        </p:nvCxnSpPr>
        <p:spPr>
          <a:xfrm flipV="1">
            <a:off x="3962400" y="3276600"/>
            <a:ext cx="687388" cy="685800"/>
          </a:xfrm>
          <a:prstGeom prst="straightConnector1">
            <a:avLst/>
          </a:prstGeom>
          <a:ln>
            <a:tailEnd type="triangle" w="med" len="lg"/>
          </a:ln>
        </p:spPr>
        <p:style>
          <a:lnRef idx="1">
            <a:schemeClr val="accent1"/>
          </a:lnRef>
          <a:fillRef idx="0">
            <a:schemeClr val="accent1"/>
          </a:fillRef>
          <a:effectRef idx="0">
            <a:schemeClr val="accent1"/>
          </a:effectRef>
          <a:fontRef idx="minor">
            <a:schemeClr val="tx1"/>
          </a:fontRef>
        </p:style>
      </p:cxnSp>
      <p:sp>
        <p:nvSpPr>
          <p:cNvPr id="24" name="Rectangle 23"/>
          <p:cNvSpPr/>
          <p:nvPr/>
        </p:nvSpPr>
        <p:spPr>
          <a:xfrm>
            <a:off x="1905000" y="5410200"/>
            <a:ext cx="6705600" cy="1200329"/>
          </a:xfrm>
          <a:prstGeom prst="rect">
            <a:avLst/>
          </a:prstGeom>
        </p:spPr>
        <p:txBody>
          <a:bodyPr wrap="square">
            <a:spAutoFit/>
          </a:bodyPr>
          <a:lstStyle/>
          <a:p>
            <a:r>
              <a:rPr lang="en-US" sz="2400" dirty="0">
                <a:latin typeface="Comic Sans MS" pitchFamily="66" charset="0"/>
                <a:ea typeface="+mj-ea"/>
                <a:cs typeface="+mj-cs"/>
              </a:rPr>
              <a:t>Unseen (new) objects are classified as “boats” if they fall below the decision surface and as “houses” if the fall above it</a:t>
            </a:r>
          </a:p>
        </p:txBody>
      </p:sp>
      <p:sp>
        <p:nvSpPr>
          <p:cNvPr id="26" name="Rectangle 2"/>
          <p:cNvSpPr txBox="1">
            <a:spLocks noChangeArrowheads="1"/>
          </p:cNvSpPr>
          <p:nvPr/>
        </p:nvSpPr>
        <p:spPr>
          <a:xfrm>
            <a:off x="0" y="0"/>
            <a:ext cx="9144000" cy="838200"/>
          </a:xfrm>
          <a:prstGeom prst="rect">
            <a:avLst/>
          </a:prstGeom>
        </p:spPr>
        <p:txBody>
          <a:bodyPr vert="horz" lIns="91440" tIns="45720" rIns="91440" bIns="45720" rtlCol="0" anchor="ctr">
            <a:normAutofit fontScale="92500" lnSpcReduction="10000"/>
          </a:bodyPr>
          <a:lstStyle/>
          <a:p>
            <a:pPr lvl="0" algn="ctr">
              <a:spcBef>
                <a:spcPct val="0"/>
              </a:spcBef>
            </a:pPr>
            <a:r>
              <a:rPr lang="en-US" sz="2800" b="1" dirty="0">
                <a:latin typeface="Comic Sans MS" pitchFamily="66" charset="0"/>
                <a:ea typeface="+mj-ea"/>
                <a:cs typeface="+mj-cs"/>
              </a:rPr>
              <a:t>Principles and geometric representation </a:t>
            </a:r>
            <a:endParaRPr lang="en-US" sz="2800" b="1" dirty="0" smtClean="0">
              <a:latin typeface="Comic Sans MS" pitchFamily="66" charset="0"/>
              <a:ea typeface="+mj-ea"/>
              <a:cs typeface="+mj-cs"/>
            </a:endParaRPr>
          </a:p>
          <a:p>
            <a:pPr lvl="0" algn="ctr">
              <a:spcBef>
                <a:spcPct val="0"/>
              </a:spcBef>
            </a:pPr>
            <a:r>
              <a:rPr lang="en-US" sz="2800" b="1" dirty="0" smtClean="0">
                <a:latin typeface="Comic Sans MS" pitchFamily="66" charset="0"/>
                <a:ea typeface="+mj-ea"/>
                <a:cs typeface="+mj-cs"/>
              </a:rPr>
              <a:t>for </a:t>
            </a:r>
            <a:r>
              <a:rPr lang="en-US" sz="2800" b="1" dirty="0">
                <a:latin typeface="Comic Sans MS" pitchFamily="66" charset="0"/>
                <a:ea typeface="+mj-ea"/>
                <a:cs typeface="+mj-cs"/>
              </a:rPr>
              <a:t>supervised </a:t>
            </a:r>
            <a:r>
              <a:rPr lang="en-US" sz="2800" b="1" dirty="0" smtClean="0">
                <a:latin typeface="Comic Sans MS" pitchFamily="66" charset="0"/>
                <a:ea typeface="+mj-ea"/>
                <a:cs typeface="+mj-cs"/>
              </a:rPr>
              <a:t>learning</a:t>
            </a:r>
            <a:endParaRPr lang="en-US" sz="2800" b="1" dirty="0">
              <a:latin typeface="Comic Sans MS" pitchFamily="66" charset="0"/>
              <a:ea typeface="+mj-ea"/>
              <a:cs typeface="+mj-cs"/>
            </a:endParaRPr>
          </a:p>
        </p:txBody>
      </p:sp>
      <p:sp>
        <p:nvSpPr>
          <p:cNvPr id="27" name="Line 7"/>
          <p:cNvSpPr>
            <a:spLocks noChangeShapeType="1"/>
          </p:cNvSpPr>
          <p:nvPr/>
        </p:nvSpPr>
        <p:spPr bwMode="auto">
          <a:xfrm>
            <a:off x="228600" y="838200"/>
            <a:ext cx="8610600" cy="0"/>
          </a:xfrm>
          <a:prstGeom prst="line">
            <a:avLst/>
          </a:prstGeom>
          <a:noFill/>
          <a:ln w="31750">
            <a:solidFill>
              <a:srgbClr val="CC3300"/>
            </a:solidFill>
            <a:round/>
            <a:headEnd/>
            <a:tailEnd/>
          </a:ln>
        </p:spPr>
        <p:txBody>
          <a:bodyPr/>
          <a:lstStyle/>
          <a:p>
            <a:endParaRPr lang="en-US"/>
          </a:p>
        </p:txBody>
      </p:sp>
    </p:spTree>
    <p:extLst>
      <p:ext uri="{BB962C8B-B14F-4D97-AF65-F5344CB8AC3E}">
        <p14:creationId xmlns:p14="http://schemas.microsoft.com/office/powerpoint/2010/main" val="11108966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
          <p:cNvSpPr>
            <a:spLocks noChangeArrowheads="1"/>
          </p:cNvSpPr>
          <p:nvPr/>
        </p:nvSpPr>
        <p:spPr bwMode="auto">
          <a:xfrm>
            <a:off x="0" y="76200"/>
            <a:ext cx="9144000" cy="811213"/>
          </a:xfrm>
          <a:prstGeom prst="rect">
            <a:avLst/>
          </a:prstGeom>
          <a:noFill/>
          <a:ln w="9525">
            <a:noFill/>
            <a:miter lim="800000"/>
            <a:headEnd/>
            <a:tailEnd/>
          </a:ln>
        </p:spPr>
        <p:txBody>
          <a:bodyPr lIns="0" tIns="0" rIns="0" bIns="0"/>
          <a:lstStyle/>
          <a:p>
            <a:pPr algn="ctr">
              <a:lnSpc>
                <a:spcPct val="90000"/>
              </a:lnSpc>
            </a:pPr>
            <a:r>
              <a:rPr lang="en-US" sz="2800" b="1" dirty="0" smtClean="0">
                <a:latin typeface="Comic Sans MS" pitchFamily="66" charset="0"/>
                <a:ea typeface="+mj-ea"/>
                <a:cs typeface="+mj-cs"/>
              </a:rPr>
              <a:t>Definition of a molecular signature</a:t>
            </a:r>
            <a:endParaRPr lang="en-US" sz="2800" b="1" dirty="0">
              <a:latin typeface="Comic Sans MS" pitchFamily="66" charset="0"/>
              <a:ea typeface="+mj-ea"/>
              <a:cs typeface="+mj-cs"/>
            </a:endParaRPr>
          </a:p>
        </p:txBody>
      </p:sp>
      <p:sp>
        <p:nvSpPr>
          <p:cNvPr id="27" name="Line 7"/>
          <p:cNvSpPr>
            <a:spLocks noChangeShapeType="1"/>
          </p:cNvSpPr>
          <p:nvPr/>
        </p:nvSpPr>
        <p:spPr bwMode="auto">
          <a:xfrm>
            <a:off x="228600" y="533400"/>
            <a:ext cx="8610600" cy="0"/>
          </a:xfrm>
          <a:prstGeom prst="line">
            <a:avLst/>
          </a:prstGeom>
          <a:noFill/>
          <a:ln w="31750">
            <a:solidFill>
              <a:srgbClr val="CC3300"/>
            </a:solidFill>
            <a:round/>
            <a:headEnd/>
            <a:tailEnd/>
          </a:ln>
        </p:spPr>
        <p:txBody>
          <a:bodyPr/>
          <a:lstStyle/>
          <a:p>
            <a:endParaRPr lang="en-US"/>
          </a:p>
        </p:txBody>
      </p:sp>
      <p:sp>
        <p:nvSpPr>
          <p:cNvPr id="5" name="Rectangle 2"/>
          <p:cNvSpPr>
            <a:spLocks noChangeArrowheads="1"/>
          </p:cNvSpPr>
          <p:nvPr/>
        </p:nvSpPr>
        <p:spPr bwMode="auto">
          <a:xfrm>
            <a:off x="0" y="5943600"/>
            <a:ext cx="9144000" cy="811213"/>
          </a:xfrm>
          <a:prstGeom prst="rect">
            <a:avLst/>
          </a:prstGeom>
          <a:noFill/>
          <a:ln w="9525">
            <a:noFill/>
            <a:miter lim="800000"/>
            <a:headEnd/>
            <a:tailEnd/>
          </a:ln>
        </p:spPr>
        <p:txBody>
          <a:bodyPr lIns="0" tIns="0" rIns="0" bIns="0"/>
          <a:lstStyle/>
          <a:p>
            <a:pPr algn="ctr">
              <a:lnSpc>
                <a:spcPct val="90000"/>
              </a:lnSpc>
            </a:pPr>
            <a:r>
              <a:rPr lang="en-US" sz="2800" b="1" dirty="0" smtClean="0">
                <a:latin typeface="Comic Sans MS" pitchFamily="66" charset="0"/>
                <a:ea typeface="+mj-ea"/>
                <a:cs typeface="+mj-cs"/>
              </a:rPr>
              <a:t>FDA calls them “in vitro </a:t>
            </a:r>
          </a:p>
          <a:p>
            <a:pPr algn="ctr">
              <a:lnSpc>
                <a:spcPct val="90000"/>
              </a:lnSpc>
            </a:pPr>
            <a:r>
              <a:rPr lang="en-US" sz="2800" b="1" dirty="0" smtClean="0">
                <a:latin typeface="Comic Sans MS" pitchFamily="66" charset="0"/>
                <a:ea typeface="+mj-ea"/>
                <a:cs typeface="+mj-cs"/>
              </a:rPr>
              <a:t>diagnostic multivariate assays”</a:t>
            </a:r>
            <a:endParaRPr lang="en-US" sz="2800" b="1" dirty="0">
              <a:latin typeface="Comic Sans MS" pitchFamily="66" charset="0"/>
              <a:ea typeface="+mj-ea"/>
              <a:cs typeface="+mj-cs"/>
            </a:endParaRPr>
          </a:p>
        </p:txBody>
      </p:sp>
      <p:sp>
        <p:nvSpPr>
          <p:cNvPr id="6" name="Content Placeholder 2"/>
          <p:cNvSpPr txBox="1">
            <a:spLocks/>
          </p:cNvSpPr>
          <p:nvPr/>
        </p:nvSpPr>
        <p:spPr>
          <a:xfrm>
            <a:off x="304800" y="914400"/>
            <a:ext cx="4419600" cy="4953000"/>
          </a:xfrm>
          <a:prstGeom prst="rect">
            <a:avLst/>
          </a:prstGeom>
        </p:spPr>
        <p:txBody>
          <a:bodyPr>
            <a:norm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spcBef>
                <a:spcPts val="1000"/>
              </a:spcBef>
              <a:buFontTx/>
              <a:buNone/>
            </a:pPr>
            <a:r>
              <a:rPr lang="en-US" sz="2400" dirty="0" smtClean="0">
                <a:latin typeface="Comic Sans MS" pitchFamily="66" charset="0"/>
                <a:ea typeface="+mj-ea"/>
                <a:cs typeface="+mj-cs"/>
              </a:rPr>
              <a:t>A </a:t>
            </a:r>
            <a:r>
              <a:rPr lang="en-US" sz="2400" b="1" dirty="0" smtClean="0">
                <a:latin typeface="Comic Sans MS" pitchFamily="66" charset="0"/>
                <a:ea typeface="+mj-ea"/>
                <a:cs typeface="+mj-cs"/>
              </a:rPr>
              <a:t>molecular </a:t>
            </a:r>
            <a:r>
              <a:rPr lang="en-US" sz="2400" b="1" dirty="0">
                <a:latin typeface="Comic Sans MS" pitchFamily="66" charset="0"/>
                <a:ea typeface="+mj-ea"/>
                <a:cs typeface="+mj-cs"/>
              </a:rPr>
              <a:t>signature</a:t>
            </a:r>
            <a:r>
              <a:rPr lang="en-US" sz="2400" dirty="0">
                <a:latin typeface="Comic Sans MS" pitchFamily="66" charset="0"/>
                <a:ea typeface="+mj-ea"/>
                <a:cs typeface="+mj-cs"/>
              </a:rPr>
              <a:t> is a computational or mathematical model that links high-dimensional molecular information to phenotype or other response variable of interest.</a:t>
            </a:r>
          </a:p>
        </p:txBody>
      </p:sp>
      <p:pic>
        <p:nvPicPr>
          <p:cNvPr id="7" name="Picture 3" descr="golub"/>
          <p:cNvPicPr>
            <a:picLocks noChangeAspect="1" noChangeArrowheads="1"/>
          </p:cNvPicPr>
          <p:nvPr/>
        </p:nvPicPr>
        <p:blipFill>
          <a:blip r:embed="rId3" cstate="print"/>
          <a:srcRect/>
          <a:stretch>
            <a:fillRect/>
          </a:stretch>
        </p:blipFill>
        <p:spPr bwMode="auto">
          <a:xfrm>
            <a:off x="4724400" y="762000"/>
            <a:ext cx="4138613" cy="4724400"/>
          </a:xfrm>
          <a:prstGeom prst="rect">
            <a:avLst/>
          </a:prstGeom>
          <a:noFill/>
          <a:ln w="9525">
            <a:noFill/>
            <a:miter lim="800000"/>
            <a:headEnd/>
            <a:tailEnd/>
          </a:ln>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1" name="Picture 3"/>
          <p:cNvPicPr>
            <a:picLocks noChangeAspect="1" noChangeArrowheads="1"/>
          </p:cNvPicPr>
          <p:nvPr/>
        </p:nvPicPr>
        <p:blipFill>
          <a:blip r:embed="rId2" cstate="print"/>
          <a:srcRect/>
          <a:stretch>
            <a:fillRect/>
          </a:stretch>
        </p:blipFill>
        <p:spPr bwMode="auto">
          <a:xfrm>
            <a:off x="152400" y="2133600"/>
            <a:ext cx="5695950" cy="3238500"/>
          </a:xfrm>
          <a:prstGeom prst="rect">
            <a:avLst/>
          </a:prstGeom>
          <a:noFill/>
          <a:ln w="9525">
            <a:noFill/>
            <a:miter lim="800000"/>
            <a:headEnd/>
            <a:tailEnd/>
          </a:ln>
        </p:spPr>
      </p:pic>
      <p:sp>
        <p:nvSpPr>
          <p:cNvPr id="322" name="Rectangle 321"/>
          <p:cNvSpPr/>
          <p:nvPr/>
        </p:nvSpPr>
        <p:spPr>
          <a:xfrm>
            <a:off x="3076575" y="2305050"/>
            <a:ext cx="304800" cy="381000"/>
          </a:xfrm>
          <a:prstGeom prst="rect">
            <a:avLst/>
          </a:prstGeom>
          <a:noFill/>
          <a:ln w="25400">
            <a:solidFill>
              <a:srgbClr val="25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3" name="Rectangle 322"/>
          <p:cNvSpPr/>
          <p:nvPr/>
        </p:nvSpPr>
        <p:spPr>
          <a:xfrm>
            <a:off x="2543175" y="2305050"/>
            <a:ext cx="381000" cy="381000"/>
          </a:xfrm>
          <a:prstGeom prst="rect">
            <a:avLst/>
          </a:prstGeom>
          <a:noFill/>
          <a:ln w="25400">
            <a:solidFill>
              <a:srgbClr val="25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4" name="Rectangle 323"/>
          <p:cNvSpPr/>
          <p:nvPr/>
        </p:nvSpPr>
        <p:spPr>
          <a:xfrm>
            <a:off x="2847975" y="2609850"/>
            <a:ext cx="228600" cy="381000"/>
          </a:xfrm>
          <a:prstGeom prst="rect">
            <a:avLst/>
          </a:prstGeom>
          <a:noFill/>
          <a:ln w="25400">
            <a:solidFill>
              <a:srgbClr val="25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5" name="TextBox 324"/>
          <p:cNvSpPr txBox="1"/>
          <p:nvPr/>
        </p:nvSpPr>
        <p:spPr>
          <a:xfrm>
            <a:off x="1247775" y="1600885"/>
            <a:ext cx="3512308" cy="323165"/>
          </a:xfrm>
          <a:prstGeom prst="rect">
            <a:avLst/>
          </a:prstGeom>
          <a:noFill/>
          <a:ln w="12700">
            <a:noFill/>
          </a:ln>
        </p:spPr>
        <p:txBody>
          <a:bodyPr wrap="none" rtlCol="0">
            <a:spAutoFit/>
          </a:bodyPr>
          <a:lstStyle/>
          <a:p>
            <a:r>
              <a:rPr lang="en-US" sz="1500" dirty="0" smtClean="0"/>
              <a:t>These boats will be misclassified as houses</a:t>
            </a:r>
            <a:endParaRPr lang="en-US" sz="1500" dirty="0"/>
          </a:p>
        </p:txBody>
      </p:sp>
      <p:cxnSp>
        <p:nvCxnSpPr>
          <p:cNvPr id="326" name="Straight Arrow Connector 325"/>
          <p:cNvCxnSpPr/>
          <p:nvPr/>
        </p:nvCxnSpPr>
        <p:spPr>
          <a:xfrm rot="16200000" flipH="1">
            <a:off x="2543175" y="2076450"/>
            <a:ext cx="381000" cy="76200"/>
          </a:xfrm>
          <a:prstGeom prst="straightConnector1">
            <a:avLst/>
          </a:prstGeom>
          <a:ln w="38100">
            <a:solidFill>
              <a:srgbClr val="FF0000"/>
            </a:solidFill>
            <a:tailEnd type="arrow"/>
          </a:ln>
          <a:effectLst/>
        </p:spPr>
        <p:style>
          <a:lnRef idx="1">
            <a:schemeClr val="accent1"/>
          </a:lnRef>
          <a:fillRef idx="0">
            <a:schemeClr val="accent1"/>
          </a:fillRef>
          <a:effectRef idx="0">
            <a:schemeClr val="accent1"/>
          </a:effectRef>
          <a:fontRef idx="minor">
            <a:schemeClr val="tx1"/>
          </a:fontRef>
        </p:style>
      </p:cxnSp>
      <p:cxnSp>
        <p:nvCxnSpPr>
          <p:cNvPr id="327" name="Straight Arrow Connector 326"/>
          <p:cNvCxnSpPr/>
          <p:nvPr/>
        </p:nvCxnSpPr>
        <p:spPr>
          <a:xfrm rot="5400000">
            <a:off x="3114675" y="2038350"/>
            <a:ext cx="381000" cy="152400"/>
          </a:xfrm>
          <a:prstGeom prst="straightConnector1">
            <a:avLst/>
          </a:prstGeom>
          <a:ln w="38100">
            <a:solidFill>
              <a:srgbClr val="FF0000"/>
            </a:solidFill>
            <a:tailEnd type="arrow"/>
          </a:ln>
          <a:effectLst/>
        </p:spPr>
        <p:style>
          <a:lnRef idx="1">
            <a:schemeClr val="accent1"/>
          </a:lnRef>
          <a:fillRef idx="0">
            <a:schemeClr val="accent1"/>
          </a:fillRef>
          <a:effectRef idx="0">
            <a:schemeClr val="accent1"/>
          </a:effectRef>
          <a:fontRef idx="minor">
            <a:schemeClr val="tx1"/>
          </a:fontRef>
        </p:style>
      </p:cxnSp>
      <p:cxnSp>
        <p:nvCxnSpPr>
          <p:cNvPr id="328" name="Straight Arrow Connector 327"/>
          <p:cNvCxnSpPr>
            <a:stCxn id="325" idx="2"/>
          </p:cNvCxnSpPr>
          <p:nvPr/>
        </p:nvCxnSpPr>
        <p:spPr>
          <a:xfrm rot="5400000">
            <a:off x="2658855" y="2264776"/>
            <a:ext cx="685800" cy="4348"/>
          </a:xfrm>
          <a:prstGeom prst="straightConnector1">
            <a:avLst/>
          </a:prstGeom>
          <a:ln w="38100">
            <a:solidFill>
              <a:srgbClr val="FF0000"/>
            </a:solidFill>
            <a:tailEnd type="arrow"/>
          </a:ln>
          <a:effectLst/>
        </p:spPr>
        <p:style>
          <a:lnRef idx="1">
            <a:schemeClr val="accent1"/>
          </a:lnRef>
          <a:fillRef idx="0">
            <a:schemeClr val="accent1"/>
          </a:fillRef>
          <a:effectRef idx="0">
            <a:schemeClr val="accent1"/>
          </a:effectRef>
          <a:fontRef idx="minor">
            <a:schemeClr val="tx1"/>
          </a:fontRef>
        </p:style>
      </p:cxnSp>
      <p:sp>
        <p:nvSpPr>
          <p:cNvPr id="329" name="Freeform 328"/>
          <p:cNvSpPr/>
          <p:nvPr/>
        </p:nvSpPr>
        <p:spPr>
          <a:xfrm>
            <a:off x="148687" y="2663449"/>
            <a:ext cx="5680129" cy="1441987"/>
          </a:xfrm>
          <a:custGeom>
            <a:avLst/>
            <a:gdLst>
              <a:gd name="connsiteX0" fmla="*/ 0 w 5680129"/>
              <a:gd name="connsiteY0" fmla="*/ 1441987 h 1441987"/>
              <a:gd name="connsiteX1" fmla="*/ 23247 w 5680129"/>
              <a:gd name="connsiteY1" fmla="*/ 1426489 h 1441987"/>
              <a:gd name="connsiteX2" fmla="*/ 170481 w 5680129"/>
              <a:gd name="connsiteY2" fmla="*/ 1395493 h 1441987"/>
              <a:gd name="connsiteX3" fmla="*/ 216976 w 5680129"/>
              <a:gd name="connsiteY3" fmla="*/ 1364496 h 1441987"/>
              <a:gd name="connsiteX4" fmla="*/ 240224 w 5680129"/>
              <a:gd name="connsiteY4" fmla="*/ 1348998 h 1441987"/>
              <a:gd name="connsiteX5" fmla="*/ 286719 w 5680129"/>
              <a:gd name="connsiteY5" fmla="*/ 1333499 h 1441987"/>
              <a:gd name="connsiteX6" fmla="*/ 542441 w 5680129"/>
              <a:gd name="connsiteY6" fmla="*/ 1318001 h 1441987"/>
              <a:gd name="connsiteX7" fmla="*/ 650929 w 5680129"/>
              <a:gd name="connsiteY7" fmla="*/ 1310252 h 1441987"/>
              <a:gd name="connsiteX8" fmla="*/ 697424 w 5680129"/>
              <a:gd name="connsiteY8" fmla="*/ 1294754 h 1441987"/>
              <a:gd name="connsiteX9" fmla="*/ 759417 w 5680129"/>
              <a:gd name="connsiteY9" fmla="*/ 1271506 h 1441987"/>
              <a:gd name="connsiteX10" fmla="*/ 829159 w 5680129"/>
              <a:gd name="connsiteY10" fmla="*/ 1240509 h 1441987"/>
              <a:gd name="connsiteX11" fmla="*/ 852407 w 5680129"/>
              <a:gd name="connsiteY11" fmla="*/ 1232760 h 1441987"/>
              <a:gd name="connsiteX12" fmla="*/ 875654 w 5680129"/>
              <a:gd name="connsiteY12" fmla="*/ 1209513 h 1441987"/>
              <a:gd name="connsiteX13" fmla="*/ 922149 w 5680129"/>
              <a:gd name="connsiteY13" fmla="*/ 1194015 h 1441987"/>
              <a:gd name="connsiteX14" fmla="*/ 945396 w 5680129"/>
              <a:gd name="connsiteY14" fmla="*/ 1186265 h 1441987"/>
              <a:gd name="connsiteX15" fmla="*/ 1007390 w 5680129"/>
              <a:gd name="connsiteY15" fmla="*/ 1170767 h 1441987"/>
              <a:gd name="connsiteX16" fmla="*/ 1038386 w 5680129"/>
              <a:gd name="connsiteY16" fmla="*/ 1147520 h 1441987"/>
              <a:gd name="connsiteX17" fmla="*/ 1053885 w 5680129"/>
              <a:gd name="connsiteY17" fmla="*/ 1132021 h 1441987"/>
              <a:gd name="connsiteX18" fmla="*/ 1100380 w 5680129"/>
              <a:gd name="connsiteY18" fmla="*/ 1101025 h 1441987"/>
              <a:gd name="connsiteX19" fmla="*/ 1115878 w 5680129"/>
              <a:gd name="connsiteY19" fmla="*/ 1085526 h 1441987"/>
              <a:gd name="connsiteX20" fmla="*/ 1201119 w 5680129"/>
              <a:gd name="connsiteY20" fmla="*/ 1070028 h 1441987"/>
              <a:gd name="connsiteX21" fmla="*/ 1309607 w 5680129"/>
              <a:gd name="connsiteY21" fmla="*/ 1054530 h 1441987"/>
              <a:gd name="connsiteX22" fmla="*/ 1379349 w 5680129"/>
              <a:gd name="connsiteY22" fmla="*/ 1039032 h 1441987"/>
              <a:gd name="connsiteX23" fmla="*/ 1402596 w 5680129"/>
              <a:gd name="connsiteY23" fmla="*/ 1031282 h 1441987"/>
              <a:gd name="connsiteX24" fmla="*/ 1480088 w 5680129"/>
              <a:gd name="connsiteY24" fmla="*/ 1023533 h 1441987"/>
              <a:gd name="connsiteX25" fmla="*/ 1604074 w 5680129"/>
              <a:gd name="connsiteY25" fmla="*/ 984787 h 1441987"/>
              <a:gd name="connsiteX26" fmla="*/ 1635071 w 5680129"/>
              <a:gd name="connsiteY26" fmla="*/ 977038 h 1441987"/>
              <a:gd name="connsiteX27" fmla="*/ 1673817 w 5680129"/>
              <a:gd name="connsiteY27" fmla="*/ 961540 h 1441987"/>
              <a:gd name="connsiteX28" fmla="*/ 1720312 w 5680129"/>
              <a:gd name="connsiteY28" fmla="*/ 946042 h 1441987"/>
              <a:gd name="connsiteX29" fmla="*/ 1751308 w 5680129"/>
              <a:gd name="connsiteY29" fmla="*/ 930543 h 1441987"/>
              <a:gd name="connsiteX30" fmla="*/ 1782305 w 5680129"/>
              <a:gd name="connsiteY30" fmla="*/ 922794 h 1441987"/>
              <a:gd name="connsiteX31" fmla="*/ 1929539 w 5680129"/>
              <a:gd name="connsiteY31" fmla="*/ 899547 h 1441987"/>
              <a:gd name="connsiteX32" fmla="*/ 2022529 w 5680129"/>
              <a:gd name="connsiteY32" fmla="*/ 876299 h 1441987"/>
              <a:gd name="connsiteX33" fmla="*/ 2193010 w 5680129"/>
              <a:gd name="connsiteY33" fmla="*/ 868550 h 1441987"/>
              <a:gd name="connsiteX34" fmla="*/ 2293749 w 5680129"/>
              <a:gd name="connsiteY34" fmla="*/ 853052 h 1441987"/>
              <a:gd name="connsiteX35" fmla="*/ 2340244 w 5680129"/>
              <a:gd name="connsiteY35" fmla="*/ 837554 h 1441987"/>
              <a:gd name="connsiteX36" fmla="*/ 2355742 w 5680129"/>
              <a:gd name="connsiteY36" fmla="*/ 822055 h 1441987"/>
              <a:gd name="connsiteX37" fmla="*/ 2425485 w 5680129"/>
              <a:gd name="connsiteY37" fmla="*/ 806557 h 1441987"/>
              <a:gd name="connsiteX38" fmla="*/ 2448732 w 5680129"/>
              <a:gd name="connsiteY38" fmla="*/ 791059 h 1441987"/>
              <a:gd name="connsiteX39" fmla="*/ 2510725 w 5680129"/>
              <a:gd name="connsiteY39" fmla="*/ 775560 h 1441987"/>
              <a:gd name="connsiteX40" fmla="*/ 2533973 w 5680129"/>
              <a:gd name="connsiteY40" fmla="*/ 767811 h 1441987"/>
              <a:gd name="connsiteX41" fmla="*/ 2603715 w 5680129"/>
              <a:gd name="connsiteY41" fmla="*/ 744564 h 1441987"/>
              <a:gd name="connsiteX42" fmla="*/ 2626963 w 5680129"/>
              <a:gd name="connsiteY42" fmla="*/ 729065 h 1441987"/>
              <a:gd name="connsiteX43" fmla="*/ 2650210 w 5680129"/>
              <a:gd name="connsiteY43" fmla="*/ 721316 h 1441987"/>
              <a:gd name="connsiteX44" fmla="*/ 2704454 w 5680129"/>
              <a:gd name="connsiteY44" fmla="*/ 698069 h 1441987"/>
              <a:gd name="connsiteX45" fmla="*/ 2727702 w 5680129"/>
              <a:gd name="connsiteY45" fmla="*/ 682570 h 1441987"/>
              <a:gd name="connsiteX46" fmla="*/ 2905932 w 5680129"/>
              <a:gd name="connsiteY46" fmla="*/ 659323 h 1441987"/>
              <a:gd name="connsiteX47" fmla="*/ 2936929 w 5680129"/>
              <a:gd name="connsiteY47" fmla="*/ 651574 h 1441987"/>
              <a:gd name="connsiteX48" fmla="*/ 2975674 w 5680129"/>
              <a:gd name="connsiteY48" fmla="*/ 643825 h 1441987"/>
              <a:gd name="connsiteX49" fmla="*/ 2998922 w 5680129"/>
              <a:gd name="connsiteY49" fmla="*/ 628326 h 1441987"/>
              <a:gd name="connsiteX50" fmla="*/ 3037668 w 5680129"/>
              <a:gd name="connsiteY50" fmla="*/ 620577 h 1441987"/>
              <a:gd name="connsiteX51" fmla="*/ 3060915 w 5680129"/>
              <a:gd name="connsiteY51" fmla="*/ 612828 h 1441987"/>
              <a:gd name="connsiteX52" fmla="*/ 3130657 w 5680129"/>
              <a:gd name="connsiteY52" fmla="*/ 574082 h 1441987"/>
              <a:gd name="connsiteX53" fmla="*/ 3192651 w 5680129"/>
              <a:gd name="connsiteY53" fmla="*/ 543086 h 1441987"/>
              <a:gd name="connsiteX54" fmla="*/ 3277891 w 5680129"/>
              <a:gd name="connsiteY54" fmla="*/ 519838 h 1441987"/>
              <a:gd name="connsiteX55" fmla="*/ 3386380 w 5680129"/>
              <a:gd name="connsiteY55" fmla="*/ 504340 h 1441987"/>
              <a:gd name="connsiteX56" fmla="*/ 3409627 w 5680129"/>
              <a:gd name="connsiteY56" fmla="*/ 496591 h 1441987"/>
              <a:gd name="connsiteX57" fmla="*/ 3471620 w 5680129"/>
              <a:gd name="connsiteY57" fmla="*/ 473343 h 1441987"/>
              <a:gd name="connsiteX58" fmla="*/ 3502617 w 5680129"/>
              <a:gd name="connsiteY58" fmla="*/ 465594 h 1441987"/>
              <a:gd name="connsiteX59" fmla="*/ 3580108 w 5680129"/>
              <a:gd name="connsiteY59" fmla="*/ 457845 h 1441987"/>
              <a:gd name="connsiteX60" fmla="*/ 3626603 w 5680129"/>
              <a:gd name="connsiteY60" fmla="*/ 450096 h 1441987"/>
              <a:gd name="connsiteX61" fmla="*/ 3735091 w 5680129"/>
              <a:gd name="connsiteY61" fmla="*/ 442347 h 1441987"/>
              <a:gd name="connsiteX62" fmla="*/ 3797085 w 5680129"/>
              <a:gd name="connsiteY62" fmla="*/ 426848 h 1441987"/>
              <a:gd name="connsiteX63" fmla="*/ 3882325 w 5680129"/>
              <a:gd name="connsiteY63" fmla="*/ 419099 h 1441987"/>
              <a:gd name="connsiteX64" fmla="*/ 3990813 w 5680129"/>
              <a:gd name="connsiteY64" fmla="*/ 403601 h 1441987"/>
              <a:gd name="connsiteX65" fmla="*/ 4045057 w 5680129"/>
              <a:gd name="connsiteY65" fmla="*/ 388103 h 1441987"/>
              <a:gd name="connsiteX66" fmla="*/ 4076054 w 5680129"/>
              <a:gd name="connsiteY66" fmla="*/ 380354 h 1441987"/>
              <a:gd name="connsiteX67" fmla="*/ 4114800 w 5680129"/>
              <a:gd name="connsiteY67" fmla="*/ 372604 h 1441987"/>
              <a:gd name="connsiteX68" fmla="*/ 4200041 w 5680129"/>
              <a:gd name="connsiteY68" fmla="*/ 349357 h 1441987"/>
              <a:gd name="connsiteX69" fmla="*/ 4238786 w 5680129"/>
              <a:gd name="connsiteY69" fmla="*/ 326109 h 1441987"/>
              <a:gd name="connsiteX70" fmla="*/ 4285281 w 5680129"/>
              <a:gd name="connsiteY70" fmla="*/ 302862 h 1441987"/>
              <a:gd name="connsiteX71" fmla="*/ 4316278 w 5680129"/>
              <a:gd name="connsiteY71" fmla="*/ 295113 h 1441987"/>
              <a:gd name="connsiteX72" fmla="*/ 4440264 w 5680129"/>
              <a:gd name="connsiteY72" fmla="*/ 279615 h 1441987"/>
              <a:gd name="connsiteX73" fmla="*/ 4525505 w 5680129"/>
              <a:gd name="connsiteY73" fmla="*/ 256367 h 1441987"/>
              <a:gd name="connsiteX74" fmla="*/ 4633993 w 5680129"/>
              <a:gd name="connsiteY74" fmla="*/ 209872 h 1441987"/>
              <a:gd name="connsiteX75" fmla="*/ 4657241 w 5680129"/>
              <a:gd name="connsiteY75" fmla="*/ 202123 h 1441987"/>
              <a:gd name="connsiteX76" fmla="*/ 4688237 w 5680129"/>
              <a:gd name="connsiteY76" fmla="*/ 194374 h 1441987"/>
              <a:gd name="connsiteX77" fmla="*/ 4742481 w 5680129"/>
              <a:gd name="connsiteY77" fmla="*/ 171126 h 1441987"/>
              <a:gd name="connsiteX78" fmla="*/ 4843220 w 5680129"/>
              <a:gd name="connsiteY78" fmla="*/ 155628 h 1441987"/>
              <a:gd name="connsiteX79" fmla="*/ 4897464 w 5680129"/>
              <a:gd name="connsiteY79" fmla="*/ 140130 h 1441987"/>
              <a:gd name="connsiteX80" fmla="*/ 4967207 w 5680129"/>
              <a:gd name="connsiteY80" fmla="*/ 132381 h 1441987"/>
              <a:gd name="connsiteX81" fmla="*/ 5013702 w 5680129"/>
              <a:gd name="connsiteY81" fmla="*/ 124632 h 1441987"/>
              <a:gd name="connsiteX82" fmla="*/ 5075695 w 5680129"/>
              <a:gd name="connsiteY82" fmla="*/ 116882 h 1441987"/>
              <a:gd name="connsiteX83" fmla="*/ 5160935 w 5680129"/>
              <a:gd name="connsiteY83" fmla="*/ 93635 h 1441987"/>
              <a:gd name="connsiteX84" fmla="*/ 5184183 w 5680129"/>
              <a:gd name="connsiteY84" fmla="*/ 85886 h 1441987"/>
              <a:gd name="connsiteX85" fmla="*/ 5246176 w 5680129"/>
              <a:gd name="connsiteY85" fmla="*/ 62638 h 1441987"/>
              <a:gd name="connsiteX86" fmla="*/ 5315919 w 5680129"/>
              <a:gd name="connsiteY86" fmla="*/ 39391 h 1441987"/>
              <a:gd name="connsiteX87" fmla="*/ 5346915 w 5680129"/>
              <a:gd name="connsiteY87" fmla="*/ 23893 h 1441987"/>
              <a:gd name="connsiteX88" fmla="*/ 5416657 w 5680129"/>
              <a:gd name="connsiteY88" fmla="*/ 16143 h 1441987"/>
              <a:gd name="connsiteX89" fmla="*/ 5447654 w 5680129"/>
              <a:gd name="connsiteY89" fmla="*/ 8394 h 1441987"/>
              <a:gd name="connsiteX90" fmla="*/ 5680129 w 5680129"/>
              <a:gd name="connsiteY90" fmla="*/ 645 h 1441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5680129" h="1441987">
                <a:moveTo>
                  <a:pt x="0" y="1441987"/>
                </a:moveTo>
                <a:cubicBezTo>
                  <a:pt x="7749" y="1436821"/>
                  <a:pt x="14412" y="1429434"/>
                  <a:pt x="23247" y="1426489"/>
                </a:cubicBezTo>
                <a:cubicBezTo>
                  <a:pt x="85521" y="1405732"/>
                  <a:pt x="112296" y="1403805"/>
                  <a:pt x="170481" y="1395493"/>
                </a:cubicBezTo>
                <a:lnTo>
                  <a:pt x="216976" y="1364496"/>
                </a:lnTo>
                <a:cubicBezTo>
                  <a:pt x="224725" y="1359330"/>
                  <a:pt x="231389" y="1351943"/>
                  <a:pt x="240224" y="1348998"/>
                </a:cubicBezTo>
                <a:lnTo>
                  <a:pt x="286719" y="1333499"/>
                </a:lnTo>
                <a:cubicBezTo>
                  <a:pt x="383519" y="1301231"/>
                  <a:pt x="301832" y="1326021"/>
                  <a:pt x="542441" y="1318001"/>
                </a:cubicBezTo>
                <a:cubicBezTo>
                  <a:pt x="578604" y="1315418"/>
                  <a:pt x="615075" y="1315630"/>
                  <a:pt x="650929" y="1310252"/>
                </a:cubicBezTo>
                <a:cubicBezTo>
                  <a:pt x="667085" y="1307829"/>
                  <a:pt x="681575" y="1298717"/>
                  <a:pt x="697424" y="1294754"/>
                </a:cubicBezTo>
                <a:cubicBezTo>
                  <a:pt x="731323" y="1286278"/>
                  <a:pt x="727901" y="1289515"/>
                  <a:pt x="759417" y="1271506"/>
                </a:cubicBezTo>
                <a:cubicBezTo>
                  <a:pt x="810994" y="1242034"/>
                  <a:pt x="747977" y="1267570"/>
                  <a:pt x="829159" y="1240509"/>
                </a:cubicBezTo>
                <a:lnTo>
                  <a:pt x="852407" y="1232760"/>
                </a:lnTo>
                <a:cubicBezTo>
                  <a:pt x="860156" y="1225011"/>
                  <a:pt x="866074" y="1214835"/>
                  <a:pt x="875654" y="1209513"/>
                </a:cubicBezTo>
                <a:cubicBezTo>
                  <a:pt x="889935" y="1201579"/>
                  <a:pt x="906651" y="1199181"/>
                  <a:pt x="922149" y="1194015"/>
                </a:cubicBezTo>
                <a:cubicBezTo>
                  <a:pt x="929898" y="1191432"/>
                  <a:pt x="937386" y="1187867"/>
                  <a:pt x="945396" y="1186265"/>
                </a:cubicBezTo>
                <a:cubicBezTo>
                  <a:pt x="992152" y="1176914"/>
                  <a:pt x="971647" y="1182681"/>
                  <a:pt x="1007390" y="1170767"/>
                </a:cubicBezTo>
                <a:cubicBezTo>
                  <a:pt x="1017722" y="1163018"/>
                  <a:pt x="1028464" y="1155788"/>
                  <a:pt x="1038386" y="1147520"/>
                </a:cubicBezTo>
                <a:cubicBezTo>
                  <a:pt x="1043999" y="1142843"/>
                  <a:pt x="1048040" y="1136405"/>
                  <a:pt x="1053885" y="1132021"/>
                </a:cubicBezTo>
                <a:cubicBezTo>
                  <a:pt x="1068786" y="1120845"/>
                  <a:pt x="1087209" y="1114196"/>
                  <a:pt x="1100380" y="1101025"/>
                </a:cubicBezTo>
                <a:cubicBezTo>
                  <a:pt x="1105546" y="1095859"/>
                  <a:pt x="1109343" y="1088793"/>
                  <a:pt x="1115878" y="1085526"/>
                </a:cubicBezTo>
                <a:cubicBezTo>
                  <a:pt x="1130755" y="1078087"/>
                  <a:pt x="1194367" y="1071153"/>
                  <a:pt x="1201119" y="1070028"/>
                </a:cubicBezTo>
                <a:cubicBezTo>
                  <a:pt x="1299814" y="1053579"/>
                  <a:pt x="1161040" y="1071037"/>
                  <a:pt x="1309607" y="1054530"/>
                </a:cubicBezTo>
                <a:cubicBezTo>
                  <a:pt x="1361945" y="1037084"/>
                  <a:pt x="1297511" y="1057219"/>
                  <a:pt x="1379349" y="1039032"/>
                </a:cubicBezTo>
                <a:cubicBezTo>
                  <a:pt x="1387323" y="1037260"/>
                  <a:pt x="1394523" y="1032524"/>
                  <a:pt x="1402596" y="1031282"/>
                </a:cubicBezTo>
                <a:cubicBezTo>
                  <a:pt x="1428254" y="1027335"/>
                  <a:pt x="1454257" y="1026116"/>
                  <a:pt x="1480088" y="1023533"/>
                </a:cubicBezTo>
                <a:cubicBezTo>
                  <a:pt x="1542783" y="1007860"/>
                  <a:pt x="1500981" y="1019152"/>
                  <a:pt x="1604074" y="984787"/>
                </a:cubicBezTo>
                <a:cubicBezTo>
                  <a:pt x="1614178" y="981419"/>
                  <a:pt x="1624967" y="980406"/>
                  <a:pt x="1635071" y="977038"/>
                </a:cubicBezTo>
                <a:cubicBezTo>
                  <a:pt x="1648267" y="972639"/>
                  <a:pt x="1660744" y="966294"/>
                  <a:pt x="1673817" y="961540"/>
                </a:cubicBezTo>
                <a:cubicBezTo>
                  <a:pt x="1689170" y="955957"/>
                  <a:pt x="1705144" y="952109"/>
                  <a:pt x="1720312" y="946042"/>
                </a:cubicBezTo>
                <a:cubicBezTo>
                  <a:pt x="1731037" y="941752"/>
                  <a:pt x="1740492" y="934599"/>
                  <a:pt x="1751308" y="930543"/>
                </a:cubicBezTo>
                <a:cubicBezTo>
                  <a:pt x="1761280" y="926803"/>
                  <a:pt x="1771837" y="924757"/>
                  <a:pt x="1782305" y="922794"/>
                </a:cubicBezTo>
                <a:cubicBezTo>
                  <a:pt x="1841509" y="911694"/>
                  <a:pt x="1874296" y="907439"/>
                  <a:pt x="1929539" y="899547"/>
                </a:cubicBezTo>
                <a:cubicBezTo>
                  <a:pt x="1947872" y="894309"/>
                  <a:pt x="1999365" y="878015"/>
                  <a:pt x="2022529" y="876299"/>
                </a:cubicBezTo>
                <a:cubicBezTo>
                  <a:pt x="2079259" y="872097"/>
                  <a:pt x="2136183" y="871133"/>
                  <a:pt x="2193010" y="868550"/>
                </a:cubicBezTo>
                <a:cubicBezTo>
                  <a:pt x="2222016" y="864924"/>
                  <a:pt x="2263711" y="861244"/>
                  <a:pt x="2293749" y="853052"/>
                </a:cubicBezTo>
                <a:cubicBezTo>
                  <a:pt x="2309510" y="848754"/>
                  <a:pt x="2340244" y="837554"/>
                  <a:pt x="2340244" y="837554"/>
                </a:cubicBezTo>
                <a:cubicBezTo>
                  <a:pt x="2345410" y="832388"/>
                  <a:pt x="2349207" y="825322"/>
                  <a:pt x="2355742" y="822055"/>
                </a:cubicBezTo>
                <a:cubicBezTo>
                  <a:pt x="2363037" y="818407"/>
                  <a:pt x="2421410" y="807372"/>
                  <a:pt x="2425485" y="806557"/>
                </a:cubicBezTo>
                <a:cubicBezTo>
                  <a:pt x="2433234" y="801391"/>
                  <a:pt x="2440402" y="795224"/>
                  <a:pt x="2448732" y="791059"/>
                </a:cubicBezTo>
                <a:cubicBezTo>
                  <a:pt x="2466449" y="782200"/>
                  <a:pt x="2493034" y="779983"/>
                  <a:pt x="2510725" y="775560"/>
                </a:cubicBezTo>
                <a:cubicBezTo>
                  <a:pt x="2518650" y="773579"/>
                  <a:pt x="2526224" y="770394"/>
                  <a:pt x="2533973" y="767811"/>
                </a:cubicBezTo>
                <a:cubicBezTo>
                  <a:pt x="2586797" y="732595"/>
                  <a:pt x="2520191" y="772406"/>
                  <a:pt x="2603715" y="744564"/>
                </a:cubicBezTo>
                <a:cubicBezTo>
                  <a:pt x="2612551" y="741619"/>
                  <a:pt x="2618633" y="733230"/>
                  <a:pt x="2626963" y="729065"/>
                </a:cubicBezTo>
                <a:cubicBezTo>
                  <a:pt x="2634269" y="725412"/>
                  <a:pt x="2642461" y="723899"/>
                  <a:pt x="2650210" y="721316"/>
                </a:cubicBezTo>
                <a:cubicBezTo>
                  <a:pt x="2708575" y="682406"/>
                  <a:pt x="2634396" y="728094"/>
                  <a:pt x="2704454" y="698069"/>
                </a:cubicBezTo>
                <a:cubicBezTo>
                  <a:pt x="2713015" y="694400"/>
                  <a:pt x="2718800" y="685309"/>
                  <a:pt x="2727702" y="682570"/>
                </a:cubicBezTo>
                <a:cubicBezTo>
                  <a:pt x="2786642" y="664434"/>
                  <a:pt x="2844870" y="664020"/>
                  <a:pt x="2905932" y="659323"/>
                </a:cubicBezTo>
                <a:cubicBezTo>
                  <a:pt x="2916264" y="656740"/>
                  <a:pt x="2926532" y="653884"/>
                  <a:pt x="2936929" y="651574"/>
                </a:cubicBezTo>
                <a:cubicBezTo>
                  <a:pt x="2949786" y="648717"/>
                  <a:pt x="2963342" y="648450"/>
                  <a:pt x="2975674" y="643825"/>
                </a:cubicBezTo>
                <a:cubicBezTo>
                  <a:pt x="2984395" y="640555"/>
                  <a:pt x="2990201" y="631596"/>
                  <a:pt x="2998922" y="628326"/>
                </a:cubicBezTo>
                <a:cubicBezTo>
                  <a:pt x="3011254" y="623701"/>
                  <a:pt x="3024890" y="623771"/>
                  <a:pt x="3037668" y="620577"/>
                </a:cubicBezTo>
                <a:cubicBezTo>
                  <a:pt x="3045592" y="618596"/>
                  <a:pt x="3053166" y="615411"/>
                  <a:pt x="3060915" y="612828"/>
                </a:cubicBezTo>
                <a:cubicBezTo>
                  <a:pt x="3102075" y="571670"/>
                  <a:pt x="3064286" y="602527"/>
                  <a:pt x="3130657" y="574082"/>
                </a:cubicBezTo>
                <a:cubicBezTo>
                  <a:pt x="3151893" y="564981"/>
                  <a:pt x="3171986" y="553418"/>
                  <a:pt x="3192651" y="543086"/>
                </a:cubicBezTo>
                <a:cubicBezTo>
                  <a:pt x="3221686" y="528569"/>
                  <a:pt x="3247277" y="526641"/>
                  <a:pt x="3277891" y="519838"/>
                </a:cubicBezTo>
                <a:cubicBezTo>
                  <a:pt x="3346839" y="504516"/>
                  <a:pt x="3267173" y="516260"/>
                  <a:pt x="3386380" y="504340"/>
                </a:cubicBezTo>
                <a:cubicBezTo>
                  <a:pt x="3394129" y="501757"/>
                  <a:pt x="3401979" y="499459"/>
                  <a:pt x="3409627" y="496591"/>
                </a:cubicBezTo>
                <a:cubicBezTo>
                  <a:pt x="3435803" y="486775"/>
                  <a:pt x="3447012" y="480374"/>
                  <a:pt x="3471620" y="473343"/>
                </a:cubicBezTo>
                <a:cubicBezTo>
                  <a:pt x="3481860" y="470417"/>
                  <a:pt x="3492074" y="467100"/>
                  <a:pt x="3502617" y="465594"/>
                </a:cubicBezTo>
                <a:cubicBezTo>
                  <a:pt x="3528315" y="461923"/>
                  <a:pt x="3554349" y="461065"/>
                  <a:pt x="3580108" y="457845"/>
                </a:cubicBezTo>
                <a:cubicBezTo>
                  <a:pt x="3595699" y="455896"/>
                  <a:pt x="3610969" y="451659"/>
                  <a:pt x="3626603" y="450096"/>
                </a:cubicBezTo>
                <a:cubicBezTo>
                  <a:pt x="3662678" y="446489"/>
                  <a:pt x="3698928" y="444930"/>
                  <a:pt x="3735091" y="442347"/>
                </a:cubicBezTo>
                <a:cubicBezTo>
                  <a:pt x="3760392" y="433914"/>
                  <a:pt x="3767166" y="430588"/>
                  <a:pt x="3797085" y="426848"/>
                </a:cubicBezTo>
                <a:cubicBezTo>
                  <a:pt x="3825395" y="423309"/>
                  <a:pt x="3853998" y="422498"/>
                  <a:pt x="3882325" y="419099"/>
                </a:cubicBezTo>
                <a:cubicBezTo>
                  <a:pt x="3918595" y="414747"/>
                  <a:pt x="3954650" y="408767"/>
                  <a:pt x="3990813" y="403601"/>
                </a:cubicBezTo>
                <a:cubicBezTo>
                  <a:pt x="4015041" y="400140"/>
                  <a:pt x="4022975" y="394412"/>
                  <a:pt x="4045057" y="388103"/>
                </a:cubicBezTo>
                <a:cubicBezTo>
                  <a:pt x="4055298" y="385177"/>
                  <a:pt x="4065657" y="382664"/>
                  <a:pt x="4076054" y="380354"/>
                </a:cubicBezTo>
                <a:cubicBezTo>
                  <a:pt x="4088911" y="377497"/>
                  <a:pt x="4102184" y="376389"/>
                  <a:pt x="4114800" y="372604"/>
                </a:cubicBezTo>
                <a:cubicBezTo>
                  <a:pt x="4208126" y="344606"/>
                  <a:pt x="4094653" y="366921"/>
                  <a:pt x="4200041" y="349357"/>
                </a:cubicBezTo>
                <a:cubicBezTo>
                  <a:pt x="4260802" y="329103"/>
                  <a:pt x="4190157" y="356502"/>
                  <a:pt x="4238786" y="326109"/>
                </a:cubicBezTo>
                <a:cubicBezTo>
                  <a:pt x="4253480" y="316925"/>
                  <a:pt x="4269193" y="309297"/>
                  <a:pt x="4285281" y="302862"/>
                </a:cubicBezTo>
                <a:cubicBezTo>
                  <a:pt x="4295170" y="298907"/>
                  <a:pt x="4305881" y="297423"/>
                  <a:pt x="4316278" y="295113"/>
                </a:cubicBezTo>
                <a:cubicBezTo>
                  <a:pt x="4371709" y="282795"/>
                  <a:pt x="4366366" y="286333"/>
                  <a:pt x="4440264" y="279615"/>
                </a:cubicBezTo>
                <a:cubicBezTo>
                  <a:pt x="4468605" y="273946"/>
                  <a:pt x="4499289" y="269474"/>
                  <a:pt x="4525505" y="256367"/>
                </a:cubicBezTo>
                <a:cubicBezTo>
                  <a:pt x="4566728" y="235756"/>
                  <a:pt x="4581075" y="227511"/>
                  <a:pt x="4633993" y="209872"/>
                </a:cubicBezTo>
                <a:cubicBezTo>
                  <a:pt x="4641742" y="207289"/>
                  <a:pt x="4649387" y="204367"/>
                  <a:pt x="4657241" y="202123"/>
                </a:cubicBezTo>
                <a:cubicBezTo>
                  <a:pt x="4667481" y="199197"/>
                  <a:pt x="4678265" y="198113"/>
                  <a:pt x="4688237" y="194374"/>
                </a:cubicBezTo>
                <a:cubicBezTo>
                  <a:pt x="4713372" y="184949"/>
                  <a:pt x="4717586" y="175653"/>
                  <a:pt x="4742481" y="171126"/>
                </a:cubicBezTo>
                <a:cubicBezTo>
                  <a:pt x="4811507" y="158575"/>
                  <a:pt x="4787871" y="169465"/>
                  <a:pt x="4843220" y="155628"/>
                </a:cubicBezTo>
                <a:cubicBezTo>
                  <a:pt x="4875621" y="147528"/>
                  <a:pt x="4859783" y="145927"/>
                  <a:pt x="4897464" y="140130"/>
                </a:cubicBezTo>
                <a:cubicBezTo>
                  <a:pt x="4920583" y="136573"/>
                  <a:pt x="4944021" y="135472"/>
                  <a:pt x="4967207" y="132381"/>
                </a:cubicBezTo>
                <a:cubicBezTo>
                  <a:pt x="4982781" y="130304"/>
                  <a:pt x="4998148" y="126854"/>
                  <a:pt x="5013702" y="124632"/>
                </a:cubicBezTo>
                <a:cubicBezTo>
                  <a:pt x="5034318" y="121687"/>
                  <a:pt x="5055112" y="120049"/>
                  <a:pt x="5075695" y="116882"/>
                </a:cubicBezTo>
                <a:cubicBezTo>
                  <a:pt x="5116382" y="110622"/>
                  <a:pt x="5119408" y="107477"/>
                  <a:pt x="5160935" y="93635"/>
                </a:cubicBezTo>
                <a:lnTo>
                  <a:pt x="5184183" y="85886"/>
                </a:lnTo>
                <a:cubicBezTo>
                  <a:pt x="5226005" y="58003"/>
                  <a:pt x="5187527" y="79394"/>
                  <a:pt x="5246176" y="62638"/>
                </a:cubicBezTo>
                <a:cubicBezTo>
                  <a:pt x="5269738" y="55906"/>
                  <a:pt x="5292671" y="47140"/>
                  <a:pt x="5315919" y="39391"/>
                </a:cubicBezTo>
                <a:cubicBezTo>
                  <a:pt x="5326878" y="35738"/>
                  <a:pt x="5335659" y="26491"/>
                  <a:pt x="5346915" y="23893"/>
                </a:cubicBezTo>
                <a:cubicBezTo>
                  <a:pt x="5369706" y="18633"/>
                  <a:pt x="5393410" y="18726"/>
                  <a:pt x="5416657" y="16143"/>
                </a:cubicBezTo>
                <a:cubicBezTo>
                  <a:pt x="5426989" y="13560"/>
                  <a:pt x="5437031" y="9153"/>
                  <a:pt x="5447654" y="8394"/>
                </a:cubicBezTo>
                <a:cubicBezTo>
                  <a:pt x="5565175" y="0"/>
                  <a:pt x="5592555" y="645"/>
                  <a:pt x="5680129" y="645"/>
                </a:cubicBezTo>
              </a:path>
            </a:pathLst>
          </a:custGeom>
          <a:ln w="63500">
            <a:solidFill>
              <a:srgbClr val="FFFF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330" name="Picture 3"/>
          <p:cNvPicPr>
            <a:picLocks noChangeAspect="1" noChangeArrowheads="1"/>
          </p:cNvPicPr>
          <p:nvPr/>
        </p:nvPicPr>
        <p:blipFill>
          <a:blip r:embed="rId3" cstate="print"/>
          <a:srcRect/>
          <a:stretch>
            <a:fillRect/>
          </a:stretch>
        </p:blipFill>
        <p:spPr bwMode="auto">
          <a:xfrm>
            <a:off x="6096000" y="2514600"/>
            <a:ext cx="2761102" cy="2286000"/>
          </a:xfrm>
          <a:prstGeom prst="rect">
            <a:avLst/>
          </a:prstGeom>
          <a:noFill/>
          <a:ln w="9525">
            <a:noFill/>
            <a:miter lim="800000"/>
            <a:headEnd/>
            <a:tailEnd/>
          </a:ln>
        </p:spPr>
      </p:pic>
      <p:sp>
        <p:nvSpPr>
          <p:cNvPr id="331" name="TextBox 330"/>
          <p:cNvSpPr txBox="1"/>
          <p:nvPr/>
        </p:nvSpPr>
        <p:spPr>
          <a:xfrm>
            <a:off x="6172200" y="1905000"/>
            <a:ext cx="2514600" cy="553998"/>
          </a:xfrm>
          <a:prstGeom prst="rect">
            <a:avLst/>
          </a:prstGeom>
          <a:noFill/>
          <a:ln w="12700">
            <a:noFill/>
          </a:ln>
        </p:spPr>
        <p:txBody>
          <a:bodyPr wrap="square" rtlCol="0">
            <a:spAutoFit/>
          </a:bodyPr>
          <a:lstStyle/>
          <a:p>
            <a:r>
              <a:rPr lang="en-US" sz="1500" dirty="0" smtClean="0"/>
              <a:t>This house will be misclassified as boat</a:t>
            </a:r>
            <a:endParaRPr lang="en-US" sz="1500" dirty="0"/>
          </a:p>
        </p:txBody>
      </p:sp>
      <p:sp>
        <p:nvSpPr>
          <p:cNvPr id="16" name="Rectangle 2"/>
          <p:cNvSpPr txBox="1">
            <a:spLocks noChangeArrowheads="1"/>
          </p:cNvSpPr>
          <p:nvPr/>
        </p:nvSpPr>
        <p:spPr>
          <a:xfrm>
            <a:off x="0" y="0"/>
            <a:ext cx="9144000" cy="838200"/>
          </a:xfrm>
          <a:prstGeom prst="rect">
            <a:avLst/>
          </a:prstGeom>
        </p:spPr>
        <p:txBody>
          <a:bodyPr vert="horz" lIns="91440" tIns="45720" rIns="91440" bIns="45720" rtlCol="0" anchor="ctr">
            <a:normAutofit fontScale="92500" lnSpcReduction="10000"/>
          </a:bodyPr>
          <a:lstStyle/>
          <a:p>
            <a:pPr lvl="0" algn="ctr">
              <a:spcBef>
                <a:spcPct val="0"/>
              </a:spcBef>
            </a:pPr>
            <a:r>
              <a:rPr lang="en-US" sz="2800" b="1" dirty="0">
                <a:latin typeface="Comic Sans MS" pitchFamily="66" charset="0"/>
                <a:ea typeface="+mj-ea"/>
                <a:cs typeface="+mj-cs"/>
              </a:rPr>
              <a:t>Principles and geometric representation </a:t>
            </a:r>
            <a:endParaRPr lang="en-US" sz="2800" b="1" dirty="0" smtClean="0">
              <a:latin typeface="Comic Sans MS" pitchFamily="66" charset="0"/>
              <a:ea typeface="+mj-ea"/>
              <a:cs typeface="+mj-cs"/>
            </a:endParaRPr>
          </a:p>
          <a:p>
            <a:pPr lvl="0" algn="ctr">
              <a:spcBef>
                <a:spcPct val="0"/>
              </a:spcBef>
            </a:pPr>
            <a:r>
              <a:rPr lang="en-US" sz="2800" b="1" dirty="0" smtClean="0">
                <a:latin typeface="Comic Sans MS" pitchFamily="66" charset="0"/>
                <a:ea typeface="+mj-ea"/>
                <a:cs typeface="+mj-cs"/>
              </a:rPr>
              <a:t>for </a:t>
            </a:r>
            <a:r>
              <a:rPr lang="en-US" sz="2800" b="1" dirty="0">
                <a:latin typeface="Comic Sans MS" pitchFamily="66" charset="0"/>
                <a:ea typeface="+mj-ea"/>
                <a:cs typeface="+mj-cs"/>
              </a:rPr>
              <a:t>supervised </a:t>
            </a:r>
            <a:r>
              <a:rPr lang="en-US" sz="2800" b="1" dirty="0" smtClean="0">
                <a:latin typeface="Comic Sans MS" pitchFamily="66" charset="0"/>
                <a:ea typeface="+mj-ea"/>
                <a:cs typeface="+mj-cs"/>
              </a:rPr>
              <a:t>learning</a:t>
            </a:r>
            <a:endParaRPr lang="en-US" sz="2800" b="1" dirty="0">
              <a:latin typeface="Comic Sans MS" pitchFamily="66" charset="0"/>
              <a:ea typeface="+mj-ea"/>
              <a:cs typeface="+mj-cs"/>
            </a:endParaRPr>
          </a:p>
        </p:txBody>
      </p:sp>
      <p:sp>
        <p:nvSpPr>
          <p:cNvPr id="17" name="Line 7"/>
          <p:cNvSpPr>
            <a:spLocks noChangeShapeType="1"/>
          </p:cNvSpPr>
          <p:nvPr/>
        </p:nvSpPr>
        <p:spPr bwMode="auto">
          <a:xfrm>
            <a:off x="228600" y="838200"/>
            <a:ext cx="8610600" cy="0"/>
          </a:xfrm>
          <a:prstGeom prst="line">
            <a:avLst/>
          </a:prstGeom>
          <a:noFill/>
          <a:ln w="31750">
            <a:solidFill>
              <a:srgbClr val="CC3300"/>
            </a:solidFill>
            <a:round/>
            <a:headEnd/>
            <a:tailEnd/>
          </a:ln>
        </p:spPr>
        <p:txBody>
          <a:bodyPr/>
          <a:lstStyle/>
          <a:p>
            <a:endParaRPr lang="en-US"/>
          </a:p>
        </p:txBody>
      </p:sp>
    </p:spTree>
    <p:extLst>
      <p:ext uri="{BB962C8B-B14F-4D97-AF65-F5344CB8AC3E}">
        <p14:creationId xmlns:p14="http://schemas.microsoft.com/office/powerpoint/2010/main" val="14487418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1" name="Rectangle 3"/>
          <p:cNvSpPr>
            <a:spLocks noGrp="1" noChangeArrowheads="1"/>
          </p:cNvSpPr>
          <p:nvPr>
            <p:ph type="body" idx="1"/>
          </p:nvPr>
        </p:nvSpPr>
        <p:spPr>
          <a:xfrm>
            <a:off x="457200" y="1371600"/>
            <a:ext cx="8229600" cy="3733800"/>
          </a:xfrm>
        </p:spPr>
        <p:txBody>
          <a:bodyPr>
            <a:normAutofit lnSpcReduction="10000"/>
          </a:bodyPr>
          <a:lstStyle/>
          <a:p>
            <a:pPr>
              <a:lnSpc>
                <a:spcPct val="90000"/>
              </a:lnSpc>
            </a:pPr>
            <a:r>
              <a:rPr lang="en-US" sz="2400" kern="1200" dirty="0">
                <a:latin typeface="Comic Sans MS" pitchFamily="66" charset="0"/>
                <a:ea typeface="+mj-ea"/>
                <a:cs typeface="+mj-cs"/>
              </a:rPr>
              <a:t>10,000-50,000 (gene expression microarrays, </a:t>
            </a:r>
            <a:r>
              <a:rPr lang="en-US" sz="2400" kern="1200" dirty="0" err="1">
                <a:latin typeface="Comic Sans MS" pitchFamily="66" charset="0"/>
                <a:ea typeface="+mj-ea"/>
                <a:cs typeface="+mj-cs"/>
              </a:rPr>
              <a:t>aCGH</a:t>
            </a:r>
            <a:r>
              <a:rPr lang="en-US" sz="2400" kern="1200" dirty="0">
                <a:latin typeface="Comic Sans MS" pitchFamily="66" charset="0"/>
                <a:ea typeface="+mj-ea"/>
                <a:cs typeface="+mj-cs"/>
              </a:rPr>
              <a:t>, and early SNP arrays</a:t>
            </a:r>
            <a:r>
              <a:rPr lang="en-US" sz="2400" kern="1200" dirty="0" smtClean="0">
                <a:latin typeface="Comic Sans MS" pitchFamily="66" charset="0"/>
                <a:ea typeface="+mj-ea"/>
                <a:cs typeface="+mj-cs"/>
              </a:rPr>
              <a:t>)</a:t>
            </a:r>
          </a:p>
          <a:p>
            <a:pPr>
              <a:lnSpc>
                <a:spcPct val="90000"/>
              </a:lnSpc>
            </a:pPr>
            <a:endParaRPr lang="en-US" sz="2400" kern="1200" dirty="0">
              <a:latin typeface="Comic Sans MS" pitchFamily="66" charset="0"/>
              <a:ea typeface="+mj-ea"/>
              <a:cs typeface="+mj-cs"/>
            </a:endParaRPr>
          </a:p>
          <a:p>
            <a:pPr>
              <a:lnSpc>
                <a:spcPct val="90000"/>
              </a:lnSpc>
            </a:pPr>
            <a:r>
              <a:rPr lang="en-US" sz="2400" kern="1200" dirty="0">
                <a:latin typeface="Comic Sans MS" pitchFamily="66" charset="0"/>
                <a:ea typeface="+mj-ea"/>
                <a:cs typeface="+mj-cs"/>
              </a:rPr>
              <a:t>&gt;500,000 (tiled microarrays, SNP arrays</a:t>
            </a:r>
            <a:r>
              <a:rPr lang="en-US" sz="2400" kern="1200" dirty="0" smtClean="0">
                <a:latin typeface="Comic Sans MS" pitchFamily="66" charset="0"/>
                <a:ea typeface="+mj-ea"/>
                <a:cs typeface="+mj-cs"/>
              </a:rPr>
              <a:t>)</a:t>
            </a:r>
          </a:p>
          <a:p>
            <a:pPr>
              <a:lnSpc>
                <a:spcPct val="90000"/>
              </a:lnSpc>
            </a:pPr>
            <a:endParaRPr lang="en-US" sz="2400" kern="1200" dirty="0">
              <a:latin typeface="Comic Sans MS" pitchFamily="66" charset="0"/>
              <a:ea typeface="+mj-ea"/>
              <a:cs typeface="+mj-cs"/>
            </a:endParaRPr>
          </a:p>
          <a:p>
            <a:pPr>
              <a:lnSpc>
                <a:spcPct val="90000"/>
              </a:lnSpc>
            </a:pPr>
            <a:r>
              <a:rPr lang="en-US" sz="2400" kern="1200" dirty="0" smtClean="0">
                <a:latin typeface="Comic Sans MS" pitchFamily="66" charset="0"/>
                <a:ea typeface="+mj-ea"/>
                <a:cs typeface="+mj-cs"/>
              </a:rPr>
              <a:t>10,000-1,000,000 (MS based proteomics)</a:t>
            </a:r>
          </a:p>
          <a:p>
            <a:pPr>
              <a:lnSpc>
                <a:spcPct val="90000"/>
              </a:lnSpc>
            </a:pPr>
            <a:endParaRPr lang="en-US" sz="2400" kern="1200" dirty="0">
              <a:latin typeface="Comic Sans MS" pitchFamily="66" charset="0"/>
              <a:ea typeface="+mj-ea"/>
              <a:cs typeface="+mj-cs"/>
            </a:endParaRPr>
          </a:p>
          <a:p>
            <a:pPr>
              <a:lnSpc>
                <a:spcPct val="90000"/>
              </a:lnSpc>
            </a:pPr>
            <a:r>
              <a:rPr lang="en-US" sz="2400" kern="1200" dirty="0">
                <a:latin typeface="Comic Sans MS" pitchFamily="66" charset="0"/>
                <a:ea typeface="+mj-ea"/>
                <a:cs typeface="+mj-cs"/>
              </a:rPr>
              <a:t>&gt;100,000,000 (next-generation sequencing)</a:t>
            </a:r>
          </a:p>
          <a:p>
            <a:pPr>
              <a:lnSpc>
                <a:spcPct val="90000"/>
              </a:lnSpc>
            </a:pPr>
            <a:endParaRPr lang="en-US" sz="2400" kern="1200" dirty="0">
              <a:latin typeface="Comic Sans MS" pitchFamily="66" charset="0"/>
              <a:ea typeface="+mj-ea"/>
              <a:cs typeface="+mj-cs"/>
            </a:endParaRPr>
          </a:p>
          <a:p>
            <a:pPr algn="ctr">
              <a:lnSpc>
                <a:spcPct val="90000"/>
              </a:lnSpc>
              <a:buFontTx/>
              <a:buNone/>
            </a:pPr>
            <a:r>
              <a:rPr lang="en-US" sz="2400" b="1" kern="1200" dirty="0">
                <a:solidFill>
                  <a:srgbClr val="C00000"/>
                </a:solidFill>
                <a:latin typeface="Comic Sans MS" pitchFamily="66" charset="0"/>
                <a:ea typeface="+mj-ea"/>
                <a:cs typeface="+mj-cs"/>
              </a:rPr>
              <a:t>This is the ‘curse of dimensionality’</a:t>
            </a:r>
          </a:p>
        </p:txBody>
      </p:sp>
      <p:sp>
        <p:nvSpPr>
          <p:cNvPr id="53252" name="Rectangle 4"/>
          <p:cNvSpPr>
            <a:spLocks noGrp="1" noChangeArrowheads="1"/>
          </p:cNvSpPr>
          <p:nvPr>
            <p:ph type="title"/>
          </p:nvPr>
        </p:nvSpPr>
        <p:spPr>
          <a:xfrm>
            <a:off x="0" y="0"/>
            <a:ext cx="9144000" cy="838200"/>
          </a:xfrm>
          <a:noFill/>
        </p:spPr>
        <p:txBody>
          <a:bodyPr>
            <a:noAutofit/>
          </a:bodyPr>
          <a:lstStyle/>
          <a:p>
            <a:r>
              <a:rPr lang="en-US" sz="2600" b="1" kern="1200" dirty="0">
                <a:solidFill>
                  <a:schemeClr val="tx1"/>
                </a:solidFill>
                <a:latin typeface="Comic Sans MS" pitchFamily="66" charset="0"/>
              </a:rPr>
              <a:t>In 2-D this looks simple but what </a:t>
            </a:r>
            <a:br>
              <a:rPr lang="en-US" sz="2600" b="1" kern="1200" dirty="0">
                <a:solidFill>
                  <a:schemeClr val="tx1"/>
                </a:solidFill>
                <a:latin typeface="Comic Sans MS" pitchFamily="66" charset="0"/>
              </a:rPr>
            </a:br>
            <a:r>
              <a:rPr lang="en-US" sz="2600" b="1" kern="1200" dirty="0">
                <a:solidFill>
                  <a:schemeClr val="tx1"/>
                </a:solidFill>
                <a:latin typeface="Comic Sans MS" pitchFamily="66" charset="0"/>
              </a:rPr>
              <a:t>happens in higher dimensional data…</a:t>
            </a:r>
          </a:p>
        </p:txBody>
      </p:sp>
      <p:sp>
        <p:nvSpPr>
          <p:cNvPr id="6" name="Line 7"/>
          <p:cNvSpPr>
            <a:spLocks noChangeShapeType="1"/>
          </p:cNvSpPr>
          <p:nvPr/>
        </p:nvSpPr>
        <p:spPr bwMode="auto">
          <a:xfrm>
            <a:off x="228600" y="914400"/>
            <a:ext cx="8610600" cy="0"/>
          </a:xfrm>
          <a:prstGeom prst="line">
            <a:avLst/>
          </a:prstGeom>
          <a:noFill/>
          <a:ln w="31750">
            <a:solidFill>
              <a:srgbClr val="CC3300"/>
            </a:solidFill>
            <a:round/>
            <a:headEnd/>
            <a:tailEnd/>
          </a:ln>
        </p:spPr>
        <p:txBody>
          <a:bodyPr/>
          <a:lstStyle/>
          <a:p>
            <a:endParaRPr lang="en-US"/>
          </a:p>
        </p:txBody>
      </p:sp>
    </p:spTree>
    <p:extLst>
      <p:ext uri="{BB962C8B-B14F-4D97-AF65-F5344CB8AC3E}">
        <p14:creationId xmlns:p14="http://schemas.microsoft.com/office/powerpoint/2010/main" val="14265691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Rectangle 3"/>
          <p:cNvSpPr>
            <a:spLocks noGrp="1" noChangeArrowheads="1"/>
          </p:cNvSpPr>
          <p:nvPr>
            <p:ph type="body" idx="1"/>
          </p:nvPr>
        </p:nvSpPr>
        <p:spPr/>
        <p:txBody>
          <a:bodyPr/>
          <a:lstStyle/>
          <a:p>
            <a:r>
              <a:rPr lang="en-US" sz="2400" kern="1200" dirty="0">
                <a:latin typeface="Comic Sans MS" pitchFamily="66" charset="0"/>
                <a:ea typeface="+mj-ea"/>
                <a:cs typeface="+mj-cs"/>
              </a:rPr>
              <a:t>Some methods do not run at all (classical regression) </a:t>
            </a:r>
            <a:endParaRPr lang="en-US" sz="2400" kern="1200" dirty="0" smtClean="0">
              <a:latin typeface="Comic Sans MS" pitchFamily="66" charset="0"/>
              <a:ea typeface="+mj-ea"/>
              <a:cs typeface="+mj-cs"/>
            </a:endParaRPr>
          </a:p>
          <a:p>
            <a:endParaRPr lang="en-US" sz="2400" kern="1200" dirty="0">
              <a:latin typeface="Comic Sans MS" pitchFamily="66" charset="0"/>
              <a:ea typeface="+mj-ea"/>
              <a:cs typeface="+mj-cs"/>
            </a:endParaRPr>
          </a:p>
          <a:p>
            <a:r>
              <a:rPr lang="en-US" sz="2400" kern="1200" dirty="0">
                <a:latin typeface="Comic Sans MS" pitchFamily="66" charset="0"/>
                <a:ea typeface="+mj-ea"/>
                <a:cs typeface="+mj-cs"/>
              </a:rPr>
              <a:t>Some methods give bad results (KNN, Decision trees</a:t>
            </a:r>
            <a:r>
              <a:rPr lang="en-US" sz="2400" kern="1200" dirty="0" smtClean="0">
                <a:latin typeface="Comic Sans MS" pitchFamily="66" charset="0"/>
                <a:ea typeface="+mj-ea"/>
                <a:cs typeface="+mj-cs"/>
              </a:rPr>
              <a:t>)</a:t>
            </a:r>
          </a:p>
          <a:p>
            <a:endParaRPr lang="en-US" sz="2400" kern="1200" dirty="0">
              <a:latin typeface="Comic Sans MS" pitchFamily="66" charset="0"/>
              <a:ea typeface="+mj-ea"/>
              <a:cs typeface="+mj-cs"/>
            </a:endParaRPr>
          </a:p>
          <a:p>
            <a:r>
              <a:rPr lang="en-US" sz="2400" kern="1200" dirty="0">
                <a:latin typeface="Comic Sans MS" pitchFamily="66" charset="0"/>
                <a:ea typeface="+mj-ea"/>
                <a:cs typeface="+mj-cs"/>
              </a:rPr>
              <a:t>Very slow </a:t>
            </a:r>
            <a:r>
              <a:rPr lang="en-US" sz="2400" kern="1200" dirty="0" smtClean="0">
                <a:latin typeface="Comic Sans MS" pitchFamily="66" charset="0"/>
                <a:ea typeface="+mj-ea"/>
                <a:cs typeface="+mj-cs"/>
              </a:rPr>
              <a:t>analysis</a:t>
            </a:r>
          </a:p>
          <a:p>
            <a:endParaRPr lang="en-US" sz="2400" kern="1200" dirty="0">
              <a:latin typeface="Comic Sans MS" pitchFamily="66" charset="0"/>
              <a:ea typeface="+mj-ea"/>
              <a:cs typeface="+mj-cs"/>
            </a:endParaRPr>
          </a:p>
          <a:p>
            <a:r>
              <a:rPr lang="en-US" sz="2400" kern="1200" dirty="0">
                <a:latin typeface="Comic Sans MS" pitchFamily="66" charset="0"/>
                <a:ea typeface="+mj-ea"/>
                <a:cs typeface="+mj-cs"/>
              </a:rPr>
              <a:t>Very expensive/cumbersome clinical </a:t>
            </a:r>
            <a:r>
              <a:rPr lang="en-US" sz="2400" kern="1200" dirty="0" smtClean="0">
                <a:latin typeface="Comic Sans MS" pitchFamily="66" charset="0"/>
                <a:ea typeface="+mj-ea"/>
                <a:cs typeface="+mj-cs"/>
              </a:rPr>
              <a:t>application</a:t>
            </a:r>
          </a:p>
          <a:p>
            <a:endParaRPr lang="en-US" sz="2400" kern="1200" dirty="0">
              <a:latin typeface="Comic Sans MS" pitchFamily="66" charset="0"/>
              <a:ea typeface="+mj-ea"/>
              <a:cs typeface="+mj-cs"/>
            </a:endParaRPr>
          </a:p>
          <a:p>
            <a:r>
              <a:rPr lang="en-US" sz="2400" kern="1200" dirty="0">
                <a:latin typeface="Comic Sans MS" pitchFamily="66" charset="0"/>
                <a:ea typeface="+mj-ea"/>
                <a:cs typeface="+mj-cs"/>
              </a:rPr>
              <a:t>Tends to “</a:t>
            </a:r>
            <a:r>
              <a:rPr lang="en-US" sz="2400" kern="1200" dirty="0" err="1">
                <a:latin typeface="Comic Sans MS" pitchFamily="66" charset="0"/>
                <a:ea typeface="+mj-ea"/>
                <a:cs typeface="+mj-cs"/>
              </a:rPr>
              <a:t>overfit</a:t>
            </a:r>
            <a:r>
              <a:rPr lang="en-US" sz="2400" kern="1200" dirty="0">
                <a:latin typeface="Comic Sans MS" pitchFamily="66" charset="0"/>
                <a:ea typeface="+mj-ea"/>
                <a:cs typeface="+mj-cs"/>
              </a:rPr>
              <a:t>”</a:t>
            </a:r>
          </a:p>
        </p:txBody>
      </p:sp>
      <p:sp>
        <p:nvSpPr>
          <p:cNvPr id="54276" name="Rectangle 4"/>
          <p:cNvSpPr>
            <a:spLocks noGrp="1" noChangeArrowheads="1"/>
          </p:cNvSpPr>
          <p:nvPr>
            <p:ph type="title"/>
          </p:nvPr>
        </p:nvSpPr>
        <p:spPr>
          <a:xfrm>
            <a:off x="0" y="0"/>
            <a:ext cx="9144000" cy="762000"/>
          </a:xfrm>
          <a:noFill/>
        </p:spPr>
        <p:txBody>
          <a:bodyPr>
            <a:noAutofit/>
          </a:bodyPr>
          <a:lstStyle/>
          <a:p>
            <a:r>
              <a:rPr lang="en-US" sz="2600" b="1" kern="1200" dirty="0">
                <a:solidFill>
                  <a:schemeClr val="tx1"/>
                </a:solidFill>
                <a:latin typeface="Comic Sans MS" pitchFamily="66" charset="0"/>
              </a:rPr>
              <a:t>High-dimensionality </a:t>
            </a:r>
            <a:r>
              <a:rPr lang="en-US" sz="2600" b="1" kern="1200" dirty="0" smtClean="0">
                <a:solidFill>
                  <a:schemeClr val="tx1"/>
                </a:solidFill>
                <a:latin typeface="Comic Sans MS" pitchFamily="66" charset="0"/>
              </a:rPr>
              <a:t/>
            </a:r>
            <a:br>
              <a:rPr lang="en-US" sz="2600" b="1" kern="1200" dirty="0" smtClean="0">
                <a:solidFill>
                  <a:schemeClr val="tx1"/>
                </a:solidFill>
                <a:latin typeface="Comic Sans MS" pitchFamily="66" charset="0"/>
              </a:rPr>
            </a:br>
            <a:r>
              <a:rPr lang="en-US" sz="2600" b="1" kern="1200" dirty="0" smtClean="0">
                <a:solidFill>
                  <a:schemeClr val="tx1"/>
                </a:solidFill>
                <a:latin typeface="Comic Sans MS" pitchFamily="66" charset="0"/>
              </a:rPr>
              <a:t>(</a:t>
            </a:r>
            <a:r>
              <a:rPr lang="en-US" sz="2600" b="1" kern="1200" dirty="0">
                <a:solidFill>
                  <a:schemeClr val="tx1"/>
                </a:solidFill>
                <a:latin typeface="Comic Sans MS" pitchFamily="66" charset="0"/>
              </a:rPr>
              <a:t>especially with small samples) causes:</a:t>
            </a:r>
          </a:p>
        </p:txBody>
      </p:sp>
      <p:sp>
        <p:nvSpPr>
          <p:cNvPr id="6" name="Line 7"/>
          <p:cNvSpPr>
            <a:spLocks noChangeShapeType="1"/>
          </p:cNvSpPr>
          <p:nvPr/>
        </p:nvSpPr>
        <p:spPr bwMode="auto">
          <a:xfrm>
            <a:off x="228600" y="838200"/>
            <a:ext cx="8610600" cy="0"/>
          </a:xfrm>
          <a:prstGeom prst="line">
            <a:avLst/>
          </a:prstGeom>
          <a:noFill/>
          <a:ln w="31750">
            <a:solidFill>
              <a:srgbClr val="CC3300"/>
            </a:solidFill>
            <a:round/>
            <a:headEnd/>
            <a:tailEnd/>
          </a:ln>
        </p:spPr>
        <p:txBody>
          <a:bodyPr/>
          <a:lstStyle/>
          <a:p>
            <a:endParaRPr lang="en-US"/>
          </a:p>
        </p:txBody>
      </p:sp>
    </p:spTree>
    <p:extLst>
      <p:ext uri="{BB962C8B-B14F-4D97-AF65-F5344CB8AC3E}">
        <p14:creationId xmlns:p14="http://schemas.microsoft.com/office/powerpoint/2010/main" val="31993884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9" name="Rectangle 2"/>
          <p:cNvSpPr>
            <a:spLocks noGrp="1" noChangeArrowheads="1"/>
          </p:cNvSpPr>
          <p:nvPr>
            <p:ph type="body" idx="1"/>
          </p:nvPr>
        </p:nvSpPr>
        <p:spPr>
          <a:xfrm>
            <a:off x="381000" y="1295400"/>
            <a:ext cx="8229600" cy="3124200"/>
          </a:xfrm>
        </p:spPr>
        <p:txBody>
          <a:bodyPr/>
          <a:lstStyle/>
          <a:p>
            <a:r>
              <a:rPr lang="en-US" sz="2400" b="1" kern="1200" dirty="0">
                <a:latin typeface="Comic Sans MS" pitchFamily="66" charset="0"/>
                <a:ea typeface="+mj-ea"/>
                <a:cs typeface="+mj-cs"/>
              </a:rPr>
              <a:t>Over-fitting</a:t>
            </a:r>
            <a:r>
              <a:rPr lang="en-US" sz="2400" kern="1200" dirty="0">
                <a:latin typeface="Comic Sans MS" pitchFamily="66" charset="0"/>
                <a:ea typeface="+mj-ea"/>
                <a:cs typeface="+mj-cs"/>
              </a:rPr>
              <a:t> (a model to your data) = building a model that is good in original data but fails to generalize well to new/unseen </a:t>
            </a:r>
            <a:r>
              <a:rPr lang="en-US" sz="2400" kern="1200" dirty="0" smtClean="0">
                <a:latin typeface="Comic Sans MS" pitchFamily="66" charset="0"/>
                <a:ea typeface="+mj-ea"/>
                <a:cs typeface="+mj-cs"/>
              </a:rPr>
              <a:t>data.</a:t>
            </a:r>
          </a:p>
          <a:p>
            <a:endParaRPr lang="en-US" sz="2400" kern="1200" dirty="0">
              <a:latin typeface="Comic Sans MS" pitchFamily="66" charset="0"/>
              <a:ea typeface="+mj-ea"/>
              <a:cs typeface="+mj-cs"/>
            </a:endParaRPr>
          </a:p>
          <a:p>
            <a:r>
              <a:rPr lang="en-US" sz="2400" b="1" kern="1200" dirty="0">
                <a:latin typeface="Comic Sans MS" pitchFamily="66" charset="0"/>
                <a:ea typeface="+mj-ea"/>
                <a:cs typeface="+mj-cs"/>
              </a:rPr>
              <a:t>Under-fitting</a:t>
            </a:r>
            <a:r>
              <a:rPr lang="en-US" sz="2400" kern="1200" dirty="0">
                <a:latin typeface="Comic Sans MS" pitchFamily="66" charset="0"/>
                <a:ea typeface="+mj-ea"/>
                <a:cs typeface="+mj-cs"/>
              </a:rPr>
              <a:t> (a model to your data) = building a model that is poor in both original data and new/unseen </a:t>
            </a:r>
            <a:r>
              <a:rPr lang="en-US" sz="2400" kern="1200" dirty="0" smtClean="0">
                <a:latin typeface="Comic Sans MS" pitchFamily="66" charset="0"/>
                <a:ea typeface="+mj-ea"/>
                <a:cs typeface="+mj-cs"/>
              </a:rPr>
              <a:t>data.</a:t>
            </a:r>
          </a:p>
          <a:p>
            <a:endParaRPr lang="en-US" sz="2400" kern="1200" dirty="0">
              <a:latin typeface="Comic Sans MS" pitchFamily="66" charset="0"/>
              <a:ea typeface="+mj-ea"/>
              <a:cs typeface="+mj-cs"/>
            </a:endParaRPr>
          </a:p>
          <a:p>
            <a:endParaRPr lang="en-US" sz="2400" kern="1200" dirty="0">
              <a:latin typeface="Comic Sans MS" pitchFamily="66" charset="0"/>
              <a:ea typeface="+mj-ea"/>
              <a:cs typeface="+mj-cs"/>
            </a:endParaRPr>
          </a:p>
          <a:p>
            <a:endParaRPr lang="en-US" sz="2800" dirty="0" smtClean="0"/>
          </a:p>
          <a:p>
            <a:endParaRPr lang="en-US" sz="2800" dirty="0" smtClean="0"/>
          </a:p>
          <a:p>
            <a:pPr>
              <a:buFontTx/>
              <a:buNone/>
            </a:pPr>
            <a:endParaRPr lang="en-US" sz="2800" dirty="0" smtClean="0"/>
          </a:p>
        </p:txBody>
      </p:sp>
      <p:sp>
        <p:nvSpPr>
          <p:cNvPr id="55300" name="Rectangle 3"/>
          <p:cNvSpPr>
            <a:spLocks noGrp="1" noChangeArrowheads="1"/>
          </p:cNvSpPr>
          <p:nvPr>
            <p:ph type="title"/>
          </p:nvPr>
        </p:nvSpPr>
        <p:spPr>
          <a:xfrm>
            <a:off x="0" y="0"/>
            <a:ext cx="9144000" cy="533400"/>
          </a:xfrm>
          <a:noFill/>
        </p:spPr>
        <p:txBody>
          <a:bodyPr>
            <a:noAutofit/>
          </a:bodyPr>
          <a:lstStyle/>
          <a:p>
            <a:r>
              <a:rPr lang="en-US" sz="2600" b="1" kern="1200" dirty="0">
                <a:solidFill>
                  <a:schemeClr val="tx1"/>
                </a:solidFill>
                <a:latin typeface="Comic Sans MS" pitchFamily="66" charset="0"/>
              </a:rPr>
              <a:t>Two problems: </a:t>
            </a:r>
            <a:r>
              <a:rPr lang="en-US" sz="2600" b="1" kern="1200" dirty="0" smtClean="0">
                <a:solidFill>
                  <a:schemeClr val="tx1"/>
                </a:solidFill>
                <a:latin typeface="Comic Sans MS" pitchFamily="66" charset="0"/>
              </a:rPr>
              <a:t>Over-fitting </a:t>
            </a:r>
            <a:r>
              <a:rPr lang="en-US" sz="2600" b="1" kern="1200" dirty="0">
                <a:solidFill>
                  <a:schemeClr val="tx1"/>
                </a:solidFill>
                <a:latin typeface="Comic Sans MS" pitchFamily="66" charset="0"/>
              </a:rPr>
              <a:t>&amp; Under-fitting</a:t>
            </a:r>
          </a:p>
        </p:txBody>
      </p:sp>
      <p:sp>
        <p:nvSpPr>
          <p:cNvPr id="6" name="Line 7"/>
          <p:cNvSpPr>
            <a:spLocks noChangeShapeType="1"/>
          </p:cNvSpPr>
          <p:nvPr/>
        </p:nvSpPr>
        <p:spPr bwMode="auto">
          <a:xfrm>
            <a:off x="228600" y="457200"/>
            <a:ext cx="8610600" cy="0"/>
          </a:xfrm>
          <a:prstGeom prst="line">
            <a:avLst/>
          </a:prstGeom>
          <a:noFill/>
          <a:ln w="31750">
            <a:solidFill>
              <a:srgbClr val="CC3300"/>
            </a:solidFill>
            <a:round/>
            <a:headEnd/>
            <a:tailEnd/>
          </a:ln>
        </p:spPr>
        <p:txBody>
          <a:bodyPr/>
          <a:lstStyle/>
          <a:p>
            <a:endParaRPr lang="en-US"/>
          </a:p>
        </p:txBody>
      </p:sp>
    </p:spTree>
    <p:extLst>
      <p:ext uri="{BB962C8B-B14F-4D97-AF65-F5344CB8AC3E}">
        <p14:creationId xmlns:p14="http://schemas.microsoft.com/office/powerpoint/2010/main" val="18584131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7" name="Rectangle 2"/>
          <p:cNvSpPr>
            <a:spLocks noGrp="1" noChangeArrowheads="1"/>
          </p:cNvSpPr>
          <p:nvPr>
            <p:ph type="title"/>
          </p:nvPr>
        </p:nvSpPr>
        <p:spPr>
          <a:xfrm>
            <a:off x="0" y="0"/>
            <a:ext cx="9144000" cy="914400"/>
          </a:xfrm>
        </p:spPr>
        <p:txBody>
          <a:bodyPr>
            <a:noAutofit/>
          </a:bodyPr>
          <a:lstStyle/>
          <a:p>
            <a:r>
              <a:rPr lang="en-US" sz="2600" b="1" kern="1200" dirty="0">
                <a:solidFill>
                  <a:schemeClr val="tx1"/>
                </a:solidFill>
                <a:latin typeface="Comic Sans MS" pitchFamily="66" charset="0"/>
              </a:rPr>
              <a:t>Over/under-fitting are related to complexity of the decision surface and how well the training data is fit  </a:t>
            </a:r>
          </a:p>
        </p:txBody>
      </p:sp>
      <p:pic>
        <p:nvPicPr>
          <p:cNvPr id="47" name="Picture 2"/>
          <p:cNvPicPr>
            <a:picLocks noChangeAspect="1" noChangeArrowheads="1"/>
          </p:cNvPicPr>
          <p:nvPr/>
        </p:nvPicPr>
        <p:blipFill>
          <a:blip r:embed="rId2" cstate="print"/>
          <a:srcRect/>
          <a:stretch>
            <a:fillRect/>
          </a:stretch>
        </p:blipFill>
        <p:spPr bwMode="auto">
          <a:xfrm>
            <a:off x="990600" y="1600200"/>
            <a:ext cx="5833984" cy="4705751"/>
          </a:xfrm>
          <a:prstGeom prst="rect">
            <a:avLst/>
          </a:prstGeom>
          <a:noFill/>
          <a:ln w="9525">
            <a:noFill/>
            <a:miter lim="800000"/>
            <a:headEnd/>
            <a:tailEnd/>
          </a:ln>
          <a:effectLst/>
        </p:spPr>
      </p:pic>
      <p:sp>
        <p:nvSpPr>
          <p:cNvPr id="5" name="Line 7"/>
          <p:cNvSpPr>
            <a:spLocks noChangeShapeType="1"/>
          </p:cNvSpPr>
          <p:nvPr/>
        </p:nvSpPr>
        <p:spPr bwMode="auto">
          <a:xfrm>
            <a:off x="228600" y="914400"/>
            <a:ext cx="8610600" cy="0"/>
          </a:xfrm>
          <a:prstGeom prst="line">
            <a:avLst/>
          </a:prstGeom>
          <a:noFill/>
          <a:ln w="31750">
            <a:solidFill>
              <a:srgbClr val="CC3300"/>
            </a:solidFill>
            <a:round/>
            <a:headEnd/>
            <a:tailEnd/>
          </a:ln>
        </p:spPr>
        <p:txBody>
          <a:bodyPr/>
          <a:lstStyle/>
          <a:p>
            <a:endParaRPr lang="en-US"/>
          </a:p>
        </p:txBody>
      </p:sp>
    </p:spTree>
    <p:extLst>
      <p:ext uri="{BB962C8B-B14F-4D97-AF65-F5344CB8AC3E}">
        <p14:creationId xmlns:p14="http://schemas.microsoft.com/office/powerpoint/2010/main" val="27400137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8" name="Freeform 5"/>
          <p:cNvSpPr>
            <a:spLocks/>
          </p:cNvSpPr>
          <p:nvPr/>
        </p:nvSpPr>
        <p:spPr bwMode="auto">
          <a:xfrm>
            <a:off x="1524000" y="2071688"/>
            <a:ext cx="4165600" cy="2171700"/>
          </a:xfrm>
          <a:custGeom>
            <a:avLst/>
            <a:gdLst>
              <a:gd name="T0" fmla="*/ 0 w 2624"/>
              <a:gd name="T1" fmla="*/ 1344 h 1368"/>
              <a:gd name="T2" fmla="*/ 912 w 2624"/>
              <a:gd name="T3" fmla="*/ 1248 h 1368"/>
              <a:gd name="T4" fmla="*/ 960 w 2624"/>
              <a:gd name="T5" fmla="*/ 624 h 1368"/>
              <a:gd name="T6" fmla="*/ 1584 w 2624"/>
              <a:gd name="T7" fmla="*/ 960 h 1368"/>
              <a:gd name="T8" fmla="*/ 1824 w 2624"/>
              <a:gd name="T9" fmla="*/ 240 h 1368"/>
              <a:gd name="T10" fmla="*/ 2496 w 2624"/>
              <a:gd name="T11" fmla="*/ 624 h 1368"/>
              <a:gd name="T12" fmla="*/ 2592 w 2624"/>
              <a:gd name="T13" fmla="*/ 0 h 1368"/>
              <a:gd name="T14" fmla="*/ 0 60000 65536"/>
              <a:gd name="T15" fmla="*/ 0 60000 65536"/>
              <a:gd name="T16" fmla="*/ 0 60000 65536"/>
              <a:gd name="T17" fmla="*/ 0 60000 65536"/>
              <a:gd name="T18" fmla="*/ 0 60000 65536"/>
              <a:gd name="T19" fmla="*/ 0 60000 65536"/>
              <a:gd name="T20" fmla="*/ 0 60000 65536"/>
              <a:gd name="T21" fmla="*/ 0 w 2624"/>
              <a:gd name="T22" fmla="*/ 0 h 1368"/>
              <a:gd name="T23" fmla="*/ 2624 w 2624"/>
              <a:gd name="T24" fmla="*/ 1368 h 136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624" h="1368">
                <a:moveTo>
                  <a:pt x="0" y="1344"/>
                </a:moveTo>
                <a:cubicBezTo>
                  <a:pt x="376" y="1356"/>
                  <a:pt x="752" y="1368"/>
                  <a:pt x="912" y="1248"/>
                </a:cubicBezTo>
                <a:cubicBezTo>
                  <a:pt x="1072" y="1128"/>
                  <a:pt x="848" y="672"/>
                  <a:pt x="960" y="624"/>
                </a:cubicBezTo>
                <a:cubicBezTo>
                  <a:pt x="1072" y="576"/>
                  <a:pt x="1440" y="1024"/>
                  <a:pt x="1584" y="960"/>
                </a:cubicBezTo>
                <a:cubicBezTo>
                  <a:pt x="1728" y="896"/>
                  <a:pt x="1672" y="296"/>
                  <a:pt x="1824" y="240"/>
                </a:cubicBezTo>
                <a:cubicBezTo>
                  <a:pt x="1976" y="184"/>
                  <a:pt x="2368" y="664"/>
                  <a:pt x="2496" y="624"/>
                </a:cubicBezTo>
                <a:cubicBezTo>
                  <a:pt x="2624" y="584"/>
                  <a:pt x="2608" y="292"/>
                  <a:pt x="2592" y="0"/>
                </a:cubicBezTo>
              </a:path>
            </a:pathLst>
          </a:custGeom>
          <a:noFill/>
          <a:ln w="38100">
            <a:solidFill>
              <a:schemeClr val="tx1"/>
            </a:solidFill>
            <a:round/>
            <a:headEnd/>
            <a:tailEnd/>
          </a:ln>
        </p:spPr>
        <p:txBody>
          <a:bodyPr/>
          <a:lstStyle/>
          <a:p>
            <a:endParaRPr lang="en-US"/>
          </a:p>
        </p:txBody>
      </p:sp>
      <p:sp>
        <p:nvSpPr>
          <p:cNvPr id="57349" name="Line 6"/>
          <p:cNvSpPr>
            <a:spLocks noChangeShapeType="1"/>
          </p:cNvSpPr>
          <p:nvPr/>
        </p:nvSpPr>
        <p:spPr bwMode="auto">
          <a:xfrm>
            <a:off x="1524000" y="1690688"/>
            <a:ext cx="0" cy="4114800"/>
          </a:xfrm>
          <a:prstGeom prst="line">
            <a:avLst/>
          </a:prstGeom>
          <a:noFill/>
          <a:ln w="9525">
            <a:solidFill>
              <a:schemeClr val="tx1"/>
            </a:solidFill>
            <a:round/>
            <a:headEnd type="triangle" w="med" len="med"/>
            <a:tailEnd/>
          </a:ln>
        </p:spPr>
        <p:txBody>
          <a:bodyPr/>
          <a:lstStyle/>
          <a:p>
            <a:endParaRPr lang="en-US"/>
          </a:p>
        </p:txBody>
      </p:sp>
      <p:sp>
        <p:nvSpPr>
          <p:cNvPr id="57350" name="Line 7"/>
          <p:cNvSpPr>
            <a:spLocks noChangeShapeType="1"/>
          </p:cNvSpPr>
          <p:nvPr/>
        </p:nvSpPr>
        <p:spPr bwMode="auto">
          <a:xfrm flipH="1">
            <a:off x="1524000" y="5805488"/>
            <a:ext cx="4419600" cy="0"/>
          </a:xfrm>
          <a:prstGeom prst="line">
            <a:avLst/>
          </a:prstGeom>
          <a:noFill/>
          <a:ln w="9525">
            <a:solidFill>
              <a:schemeClr val="tx1"/>
            </a:solidFill>
            <a:round/>
            <a:headEnd type="triangle" w="med" len="med"/>
            <a:tailEnd/>
          </a:ln>
        </p:spPr>
        <p:txBody>
          <a:bodyPr/>
          <a:lstStyle/>
          <a:p>
            <a:endParaRPr lang="en-US"/>
          </a:p>
        </p:txBody>
      </p:sp>
      <p:sp>
        <p:nvSpPr>
          <p:cNvPr id="57351" name="Text Box 8"/>
          <p:cNvSpPr txBox="1">
            <a:spLocks noChangeArrowheads="1"/>
          </p:cNvSpPr>
          <p:nvPr/>
        </p:nvSpPr>
        <p:spPr bwMode="auto">
          <a:xfrm>
            <a:off x="4419600" y="6034088"/>
            <a:ext cx="1447800" cy="366712"/>
          </a:xfrm>
          <a:prstGeom prst="rect">
            <a:avLst/>
          </a:prstGeom>
          <a:noFill/>
          <a:ln w="9525">
            <a:noFill/>
            <a:miter lim="800000"/>
            <a:headEnd/>
            <a:tailEnd/>
          </a:ln>
        </p:spPr>
        <p:txBody>
          <a:bodyPr>
            <a:spAutoFit/>
          </a:bodyPr>
          <a:lstStyle/>
          <a:p>
            <a:pPr>
              <a:spcBef>
                <a:spcPct val="50000"/>
              </a:spcBef>
            </a:pPr>
            <a:r>
              <a:rPr lang="en-US"/>
              <a:t>Predictor X</a:t>
            </a:r>
          </a:p>
        </p:txBody>
      </p:sp>
      <p:sp>
        <p:nvSpPr>
          <p:cNvPr id="57352" name="Text Box 9"/>
          <p:cNvSpPr txBox="1">
            <a:spLocks noChangeArrowheads="1"/>
          </p:cNvSpPr>
          <p:nvPr/>
        </p:nvSpPr>
        <p:spPr bwMode="auto">
          <a:xfrm>
            <a:off x="152400" y="2224088"/>
            <a:ext cx="1447800" cy="641350"/>
          </a:xfrm>
          <a:prstGeom prst="rect">
            <a:avLst/>
          </a:prstGeom>
          <a:noFill/>
          <a:ln w="9525">
            <a:noFill/>
            <a:miter lim="800000"/>
            <a:headEnd/>
            <a:tailEnd/>
          </a:ln>
        </p:spPr>
        <p:txBody>
          <a:bodyPr>
            <a:spAutoFit/>
          </a:bodyPr>
          <a:lstStyle/>
          <a:p>
            <a:pPr>
              <a:spcBef>
                <a:spcPct val="50000"/>
              </a:spcBef>
            </a:pPr>
            <a:r>
              <a:rPr lang="en-US"/>
              <a:t>Outcome of Interest Y</a:t>
            </a:r>
          </a:p>
        </p:txBody>
      </p:sp>
      <p:sp>
        <p:nvSpPr>
          <p:cNvPr id="57353" name="Oval 10"/>
          <p:cNvSpPr>
            <a:spLocks noChangeArrowheads="1"/>
          </p:cNvSpPr>
          <p:nvPr/>
        </p:nvSpPr>
        <p:spPr bwMode="auto">
          <a:xfrm>
            <a:off x="1447800" y="4129088"/>
            <a:ext cx="152400" cy="152400"/>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57354" name="Oval 11"/>
          <p:cNvSpPr>
            <a:spLocks noChangeArrowheads="1"/>
          </p:cNvSpPr>
          <p:nvPr/>
        </p:nvSpPr>
        <p:spPr bwMode="auto">
          <a:xfrm>
            <a:off x="2514600" y="4129088"/>
            <a:ext cx="152400" cy="152400"/>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57355" name="Oval 12"/>
          <p:cNvSpPr>
            <a:spLocks noChangeArrowheads="1"/>
          </p:cNvSpPr>
          <p:nvPr/>
        </p:nvSpPr>
        <p:spPr bwMode="auto">
          <a:xfrm>
            <a:off x="2971800" y="3443288"/>
            <a:ext cx="152400" cy="152400"/>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57356" name="Oval 13"/>
          <p:cNvSpPr>
            <a:spLocks noChangeArrowheads="1"/>
          </p:cNvSpPr>
          <p:nvPr/>
        </p:nvSpPr>
        <p:spPr bwMode="auto">
          <a:xfrm>
            <a:off x="2971800" y="2986088"/>
            <a:ext cx="152400" cy="152400"/>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57357" name="Oval 14"/>
          <p:cNvSpPr>
            <a:spLocks noChangeArrowheads="1"/>
          </p:cNvSpPr>
          <p:nvPr/>
        </p:nvSpPr>
        <p:spPr bwMode="auto">
          <a:xfrm>
            <a:off x="3962400" y="3519488"/>
            <a:ext cx="152400" cy="152400"/>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57358" name="Oval 15"/>
          <p:cNvSpPr>
            <a:spLocks noChangeArrowheads="1"/>
          </p:cNvSpPr>
          <p:nvPr/>
        </p:nvSpPr>
        <p:spPr bwMode="auto">
          <a:xfrm>
            <a:off x="4343400" y="2376488"/>
            <a:ext cx="152400" cy="152400"/>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57359" name="Oval 16"/>
          <p:cNvSpPr>
            <a:spLocks noChangeArrowheads="1"/>
          </p:cNvSpPr>
          <p:nvPr/>
        </p:nvSpPr>
        <p:spPr bwMode="auto">
          <a:xfrm>
            <a:off x="5410200" y="2986088"/>
            <a:ext cx="152400" cy="152400"/>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57360" name="Oval 17"/>
          <p:cNvSpPr>
            <a:spLocks noChangeArrowheads="1"/>
          </p:cNvSpPr>
          <p:nvPr/>
        </p:nvSpPr>
        <p:spPr bwMode="auto">
          <a:xfrm>
            <a:off x="5562600" y="2071688"/>
            <a:ext cx="152400" cy="152400"/>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57361" name="Line 18"/>
          <p:cNvSpPr>
            <a:spLocks noChangeShapeType="1"/>
          </p:cNvSpPr>
          <p:nvPr/>
        </p:nvSpPr>
        <p:spPr bwMode="auto">
          <a:xfrm flipV="1">
            <a:off x="1524000" y="2147888"/>
            <a:ext cx="4572000" cy="2057400"/>
          </a:xfrm>
          <a:prstGeom prst="line">
            <a:avLst/>
          </a:prstGeom>
          <a:noFill/>
          <a:ln w="38100">
            <a:solidFill>
              <a:schemeClr val="tx1"/>
            </a:solidFill>
            <a:prstDash val="sysDot"/>
            <a:round/>
            <a:headEnd/>
            <a:tailEnd/>
          </a:ln>
        </p:spPr>
        <p:txBody>
          <a:bodyPr/>
          <a:lstStyle/>
          <a:p>
            <a:endParaRPr lang="en-US"/>
          </a:p>
        </p:txBody>
      </p:sp>
      <p:sp>
        <p:nvSpPr>
          <p:cNvPr id="57362" name="Oval 19"/>
          <p:cNvSpPr>
            <a:spLocks noChangeArrowheads="1"/>
          </p:cNvSpPr>
          <p:nvPr/>
        </p:nvSpPr>
        <p:spPr bwMode="auto">
          <a:xfrm>
            <a:off x="2133600" y="3976688"/>
            <a:ext cx="152400" cy="152400"/>
          </a:xfrm>
          <a:prstGeom prst="ellipse">
            <a:avLst/>
          </a:prstGeom>
          <a:noFill/>
          <a:ln w="9525">
            <a:solidFill>
              <a:schemeClr val="tx1"/>
            </a:solidFill>
            <a:round/>
            <a:headEnd/>
            <a:tailEnd/>
          </a:ln>
        </p:spPr>
        <p:txBody>
          <a:bodyPr wrap="none" anchor="ctr"/>
          <a:lstStyle/>
          <a:p>
            <a:endParaRPr lang="en-US"/>
          </a:p>
        </p:txBody>
      </p:sp>
      <p:sp>
        <p:nvSpPr>
          <p:cNvPr id="57363" name="Oval 20"/>
          <p:cNvSpPr>
            <a:spLocks noChangeArrowheads="1"/>
          </p:cNvSpPr>
          <p:nvPr/>
        </p:nvSpPr>
        <p:spPr bwMode="auto">
          <a:xfrm>
            <a:off x="2514600" y="3519488"/>
            <a:ext cx="152400" cy="152400"/>
          </a:xfrm>
          <a:prstGeom prst="ellipse">
            <a:avLst/>
          </a:prstGeom>
          <a:noFill/>
          <a:ln w="9525">
            <a:solidFill>
              <a:schemeClr val="tx1"/>
            </a:solidFill>
            <a:round/>
            <a:headEnd/>
            <a:tailEnd/>
          </a:ln>
        </p:spPr>
        <p:txBody>
          <a:bodyPr wrap="none" anchor="ctr"/>
          <a:lstStyle/>
          <a:p>
            <a:endParaRPr lang="en-US"/>
          </a:p>
        </p:txBody>
      </p:sp>
      <p:sp>
        <p:nvSpPr>
          <p:cNvPr id="57364" name="Oval 21"/>
          <p:cNvSpPr>
            <a:spLocks noChangeArrowheads="1"/>
          </p:cNvSpPr>
          <p:nvPr/>
        </p:nvSpPr>
        <p:spPr bwMode="auto">
          <a:xfrm>
            <a:off x="2819400" y="3748088"/>
            <a:ext cx="152400" cy="152400"/>
          </a:xfrm>
          <a:prstGeom prst="ellipse">
            <a:avLst/>
          </a:prstGeom>
          <a:noFill/>
          <a:ln w="9525">
            <a:solidFill>
              <a:schemeClr val="tx1"/>
            </a:solidFill>
            <a:round/>
            <a:headEnd/>
            <a:tailEnd/>
          </a:ln>
        </p:spPr>
        <p:txBody>
          <a:bodyPr wrap="none" anchor="ctr"/>
          <a:lstStyle/>
          <a:p>
            <a:endParaRPr lang="en-US"/>
          </a:p>
        </p:txBody>
      </p:sp>
      <p:sp>
        <p:nvSpPr>
          <p:cNvPr id="57365" name="Oval 22"/>
          <p:cNvSpPr>
            <a:spLocks noChangeArrowheads="1"/>
          </p:cNvSpPr>
          <p:nvPr/>
        </p:nvSpPr>
        <p:spPr bwMode="auto">
          <a:xfrm>
            <a:off x="3429000" y="3595688"/>
            <a:ext cx="152400" cy="152400"/>
          </a:xfrm>
          <a:prstGeom prst="ellipse">
            <a:avLst/>
          </a:prstGeom>
          <a:noFill/>
          <a:ln w="9525">
            <a:solidFill>
              <a:schemeClr val="tx1"/>
            </a:solidFill>
            <a:round/>
            <a:headEnd/>
            <a:tailEnd/>
          </a:ln>
        </p:spPr>
        <p:txBody>
          <a:bodyPr wrap="none" anchor="ctr"/>
          <a:lstStyle/>
          <a:p>
            <a:endParaRPr lang="en-US"/>
          </a:p>
        </p:txBody>
      </p:sp>
      <p:sp>
        <p:nvSpPr>
          <p:cNvPr id="57366" name="Oval 23"/>
          <p:cNvSpPr>
            <a:spLocks noChangeArrowheads="1"/>
          </p:cNvSpPr>
          <p:nvPr/>
        </p:nvSpPr>
        <p:spPr bwMode="auto">
          <a:xfrm>
            <a:off x="3581400" y="2986088"/>
            <a:ext cx="152400" cy="152400"/>
          </a:xfrm>
          <a:prstGeom prst="ellipse">
            <a:avLst/>
          </a:prstGeom>
          <a:noFill/>
          <a:ln w="9525">
            <a:solidFill>
              <a:schemeClr val="tx1"/>
            </a:solidFill>
            <a:round/>
            <a:headEnd/>
            <a:tailEnd/>
          </a:ln>
        </p:spPr>
        <p:txBody>
          <a:bodyPr wrap="none" anchor="ctr"/>
          <a:lstStyle/>
          <a:p>
            <a:endParaRPr lang="en-US"/>
          </a:p>
        </p:txBody>
      </p:sp>
      <p:sp>
        <p:nvSpPr>
          <p:cNvPr id="57367" name="Oval 24"/>
          <p:cNvSpPr>
            <a:spLocks noChangeArrowheads="1"/>
          </p:cNvSpPr>
          <p:nvPr/>
        </p:nvSpPr>
        <p:spPr bwMode="auto">
          <a:xfrm>
            <a:off x="3962400" y="3367088"/>
            <a:ext cx="152400" cy="152400"/>
          </a:xfrm>
          <a:prstGeom prst="ellipse">
            <a:avLst/>
          </a:prstGeom>
          <a:noFill/>
          <a:ln w="9525">
            <a:solidFill>
              <a:schemeClr val="tx1"/>
            </a:solidFill>
            <a:round/>
            <a:headEnd/>
            <a:tailEnd/>
          </a:ln>
        </p:spPr>
        <p:txBody>
          <a:bodyPr wrap="none" anchor="ctr"/>
          <a:lstStyle/>
          <a:p>
            <a:endParaRPr lang="en-US"/>
          </a:p>
        </p:txBody>
      </p:sp>
      <p:sp>
        <p:nvSpPr>
          <p:cNvPr id="57368" name="Oval 25"/>
          <p:cNvSpPr>
            <a:spLocks noChangeArrowheads="1"/>
          </p:cNvSpPr>
          <p:nvPr/>
        </p:nvSpPr>
        <p:spPr bwMode="auto">
          <a:xfrm>
            <a:off x="3962400" y="2833688"/>
            <a:ext cx="152400" cy="152400"/>
          </a:xfrm>
          <a:prstGeom prst="ellipse">
            <a:avLst/>
          </a:prstGeom>
          <a:noFill/>
          <a:ln w="9525">
            <a:solidFill>
              <a:schemeClr val="tx1"/>
            </a:solidFill>
            <a:round/>
            <a:headEnd/>
            <a:tailEnd/>
          </a:ln>
        </p:spPr>
        <p:txBody>
          <a:bodyPr wrap="none" anchor="ctr"/>
          <a:lstStyle/>
          <a:p>
            <a:endParaRPr lang="en-US"/>
          </a:p>
        </p:txBody>
      </p:sp>
      <p:sp>
        <p:nvSpPr>
          <p:cNvPr id="57369" name="Oval 26"/>
          <p:cNvSpPr>
            <a:spLocks noChangeArrowheads="1"/>
          </p:cNvSpPr>
          <p:nvPr/>
        </p:nvSpPr>
        <p:spPr bwMode="auto">
          <a:xfrm>
            <a:off x="4343400" y="3062288"/>
            <a:ext cx="152400" cy="152400"/>
          </a:xfrm>
          <a:prstGeom prst="ellipse">
            <a:avLst/>
          </a:prstGeom>
          <a:noFill/>
          <a:ln w="9525">
            <a:solidFill>
              <a:schemeClr val="tx1"/>
            </a:solidFill>
            <a:round/>
            <a:headEnd/>
            <a:tailEnd/>
          </a:ln>
        </p:spPr>
        <p:txBody>
          <a:bodyPr wrap="none" anchor="ctr"/>
          <a:lstStyle/>
          <a:p>
            <a:endParaRPr lang="en-US"/>
          </a:p>
        </p:txBody>
      </p:sp>
      <p:sp>
        <p:nvSpPr>
          <p:cNvPr id="57370" name="Oval 27"/>
          <p:cNvSpPr>
            <a:spLocks noChangeArrowheads="1"/>
          </p:cNvSpPr>
          <p:nvPr/>
        </p:nvSpPr>
        <p:spPr bwMode="auto">
          <a:xfrm>
            <a:off x="4800600" y="3138488"/>
            <a:ext cx="152400" cy="152400"/>
          </a:xfrm>
          <a:prstGeom prst="ellipse">
            <a:avLst/>
          </a:prstGeom>
          <a:noFill/>
          <a:ln w="9525">
            <a:solidFill>
              <a:schemeClr val="tx1"/>
            </a:solidFill>
            <a:round/>
            <a:headEnd/>
            <a:tailEnd/>
          </a:ln>
        </p:spPr>
        <p:txBody>
          <a:bodyPr wrap="none" anchor="ctr"/>
          <a:lstStyle/>
          <a:p>
            <a:endParaRPr lang="en-US"/>
          </a:p>
        </p:txBody>
      </p:sp>
      <p:sp>
        <p:nvSpPr>
          <p:cNvPr id="57371" name="Oval 28"/>
          <p:cNvSpPr>
            <a:spLocks noChangeArrowheads="1"/>
          </p:cNvSpPr>
          <p:nvPr/>
        </p:nvSpPr>
        <p:spPr bwMode="auto">
          <a:xfrm>
            <a:off x="4648200" y="2909888"/>
            <a:ext cx="152400" cy="152400"/>
          </a:xfrm>
          <a:prstGeom prst="ellipse">
            <a:avLst/>
          </a:prstGeom>
          <a:noFill/>
          <a:ln w="9525">
            <a:solidFill>
              <a:schemeClr val="tx1"/>
            </a:solidFill>
            <a:round/>
            <a:headEnd/>
            <a:tailEnd/>
          </a:ln>
        </p:spPr>
        <p:txBody>
          <a:bodyPr wrap="none" anchor="ctr"/>
          <a:lstStyle/>
          <a:p>
            <a:endParaRPr lang="en-US"/>
          </a:p>
        </p:txBody>
      </p:sp>
      <p:sp>
        <p:nvSpPr>
          <p:cNvPr id="57372" name="Oval 29"/>
          <p:cNvSpPr>
            <a:spLocks noChangeArrowheads="1"/>
          </p:cNvSpPr>
          <p:nvPr/>
        </p:nvSpPr>
        <p:spPr bwMode="auto">
          <a:xfrm>
            <a:off x="4343400" y="2605088"/>
            <a:ext cx="152400" cy="152400"/>
          </a:xfrm>
          <a:prstGeom prst="ellipse">
            <a:avLst/>
          </a:prstGeom>
          <a:noFill/>
          <a:ln w="9525">
            <a:solidFill>
              <a:schemeClr val="tx1"/>
            </a:solidFill>
            <a:round/>
            <a:headEnd/>
            <a:tailEnd/>
          </a:ln>
        </p:spPr>
        <p:txBody>
          <a:bodyPr wrap="none" anchor="ctr"/>
          <a:lstStyle/>
          <a:p>
            <a:endParaRPr lang="en-US"/>
          </a:p>
        </p:txBody>
      </p:sp>
      <p:sp>
        <p:nvSpPr>
          <p:cNvPr id="57373" name="Oval 30"/>
          <p:cNvSpPr>
            <a:spLocks noChangeArrowheads="1"/>
          </p:cNvSpPr>
          <p:nvPr/>
        </p:nvSpPr>
        <p:spPr bwMode="auto">
          <a:xfrm>
            <a:off x="4495800" y="2147888"/>
            <a:ext cx="152400" cy="152400"/>
          </a:xfrm>
          <a:prstGeom prst="ellipse">
            <a:avLst/>
          </a:prstGeom>
          <a:noFill/>
          <a:ln w="9525">
            <a:solidFill>
              <a:schemeClr val="tx1"/>
            </a:solidFill>
            <a:round/>
            <a:headEnd/>
            <a:tailEnd/>
          </a:ln>
        </p:spPr>
        <p:txBody>
          <a:bodyPr wrap="none" anchor="ctr"/>
          <a:lstStyle/>
          <a:p>
            <a:endParaRPr lang="en-US"/>
          </a:p>
        </p:txBody>
      </p:sp>
      <p:sp>
        <p:nvSpPr>
          <p:cNvPr id="57374" name="Oval 31"/>
          <p:cNvSpPr>
            <a:spLocks noChangeArrowheads="1"/>
          </p:cNvSpPr>
          <p:nvPr/>
        </p:nvSpPr>
        <p:spPr bwMode="auto">
          <a:xfrm>
            <a:off x="5257800" y="2757488"/>
            <a:ext cx="152400" cy="152400"/>
          </a:xfrm>
          <a:prstGeom prst="ellipse">
            <a:avLst/>
          </a:prstGeom>
          <a:noFill/>
          <a:ln w="9525">
            <a:solidFill>
              <a:schemeClr val="tx1"/>
            </a:solidFill>
            <a:round/>
            <a:headEnd/>
            <a:tailEnd/>
          </a:ln>
        </p:spPr>
        <p:txBody>
          <a:bodyPr wrap="none" anchor="ctr"/>
          <a:lstStyle/>
          <a:p>
            <a:endParaRPr lang="en-US"/>
          </a:p>
        </p:txBody>
      </p:sp>
      <p:sp>
        <p:nvSpPr>
          <p:cNvPr id="57375" name="Oval 32"/>
          <p:cNvSpPr>
            <a:spLocks noChangeArrowheads="1"/>
          </p:cNvSpPr>
          <p:nvPr/>
        </p:nvSpPr>
        <p:spPr bwMode="auto">
          <a:xfrm>
            <a:off x="5105400" y="2300288"/>
            <a:ext cx="152400" cy="152400"/>
          </a:xfrm>
          <a:prstGeom prst="ellipse">
            <a:avLst/>
          </a:prstGeom>
          <a:noFill/>
          <a:ln w="9525">
            <a:solidFill>
              <a:schemeClr val="tx1"/>
            </a:solidFill>
            <a:round/>
            <a:headEnd/>
            <a:tailEnd/>
          </a:ln>
        </p:spPr>
        <p:txBody>
          <a:bodyPr wrap="none" anchor="ctr"/>
          <a:lstStyle/>
          <a:p>
            <a:endParaRPr lang="en-US"/>
          </a:p>
        </p:txBody>
      </p:sp>
      <p:sp>
        <p:nvSpPr>
          <p:cNvPr id="57376" name="Oval 33"/>
          <p:cNvSpPr>
            <a:spLocks noChangeArrowheads="1"/>
          </p:cNvSpPr>
          <p:nvPr/>
        </p:nvSpPr>
        <p:spPr bwMode="auto">
          <a:xfrm>
            <a:off x="1676400" y="3824288"/>
            <a:ext cx="152400" cy="152400"/>
          </a:xfrm>
          <a:prstGeom prst="ellipse">
            <a:avLst/>
          </a:prstGeom>
          <a:noFill/>
          <a:ln w="9525">
            <a:solidFill>
              <a:schemeClr val="tx1"/>
            </a:solidFill>
            <a:round/>
            <a:headEnd/>
            <a:tailEnd/>
          </a:ln>
        </p:spPr>
        <p:txBody>
          <a:bodyPr wrap="none" anchor="ctr"/>
          <a:lstStyle/>
          <a:p>
            <a:endParaRPr lang="en-US"/>
          </a:p>
        </p:txBody>
      </p:sp>
      <p:sp>
        <p:nvSpPr>
          <p:cNvPr id="57377" name="Oval 34"/>
          <p:cNvSpPr>
            <a:spLocks noChangeArrowheads="1"/>
          </p:cNvSpPr>
          <p:nvPr/>
        </p:nvSpPr>
        <p:spPr bwMode="auto">
          <a:xfrm>
            <a:off x="2209800" y="3519488"/>
            <a:ext cx="152400" cy="152400"/>
          </a:xfrm>
          <a:prstGeom prst="ellipse">
            <a:avLst/>
          </a:prstGeom>
          <a:noFill/>
          <a:ln w="9525">
            <a:solidFill>
              <a:schemeClr val="tx1"/>
            </a:solidFill>
            <a:round/>
            <a:headEnd/>
            <a:tailEnd/>
          </a:ln>
        </p:spPr>
        <p:txBody>
          <a:bodyPr wrap="none" anchor="ctr"/>
          <a:lstStyle/>
          <a:p>
            <a:endParaRPr lang="en-US"/>
          </a:p>
        </p:txBody>
      </p:sp>
      <p:sp>
        <p:nvSpPr>
          <p:cNvPr id="57378" name="Oval 35"/>
          <p:cNvSpPr>
            <a:spLocks noChangeArrowheads="1"/>
          </p:cNvSpPr>
          <p:nvPr/>
        </p:nvSpPr>
        <p:spPr bwMode="auto">
          <a:xfrm>
            <a:off x="3124200" y="3214688"/>
            <a:ext cx="152400" cy="152400"/>
          </a:xfrm>
          <a:prstGeom prst="ellipse">
            <a:avLst/>
          </a:prstGeom>
          <a:noFill/>
          <a:ln w="9525">
            <a:solidFill>
              <a:schemeClr val="tx1"/>
            </a:solidFill>
            <a:round/>
            <a:headEnd/>
            <a:tailEnd/>
          </a:ln>
        </p:spPr>
        <p:txBody>
          <a:bodyPr wrap="none" anchor="ctr"/>
          <a:lstStyle/>
          <a:p>
            <a:endParaRPr lang="en-US"/>
          </a:p>
        </p:txBody>
      </p:sp>
      <p:sp>
        <p:nvSpPr>
          <p:cNvPr id="57379" name="Oval 36"/>
          <p:cNvSpPr>
            <a:spLocks noChangeArrowheads="1"/>
          </p:cNvSpPr>
          <p:nvPr/>
        </p:nvSpPr>
        <p:spPr bwMode="auto">
          <a:xfrm>
            <a:off x="3124200" y="2833688"/>
            <a:ext cx="152400" cy="152400"/>
          </a:xfrm>
          <a:prstGeom prst="ellipse">
            <a:avLst/>
          </a:prstGeom>
          <a:noFill/>
          <a:ln w="9525">
            <a:solidFill>
              <a:schemeClr val="tx1"/>
            </a:solidFill>
            <a:round/>
            <a:headEnd/>
            <a:tailEnd/>
          </a:ln>
        </p:spPr>
        <p:txBody>
          <a:bodyPr wrap="none" anchor="ctr"/>
          <a:lstStyle/>
          <a:p>
            <a:endParaRPr lang="en-US"/>
          </a:p>
        </p:txBody>
      </p:sp>
      <p:sp>
        <p:nvSpPr>
          <p:cNvPr id="57380" name="Oval 37"/>
          <p:cNvSpPr>
            <a:spLocks noChangeArrowheads="1"/>
          </p:cNvSpPr>
          <p:nvPr/>
        </p:nvSpPr>
        <p:spPr bwMode="auto">
          <a:xfrm>
            <a:off x="3505200" y="2605088"/>
            <a:ext cx="152400" cy="152400"/>
          </a:xfrm>
          <a:prstGeom prst="ellipse">
            <a:avLst/>
          </a:prstGeom>
          <a:noFill/>
          <a:ln w="9525">
            <a:solidFill>
              <a:schemeClr val="tx1"/>
            </a:solidFill>
            <a:round/>
            <a:headEnd/>
            <a:tailEnd/>
          </a:ln>
        </p:spPr>
        <p:txBody>
          <a:bodyPr wrap="none" anchor="ctr"/>
          <a:lstStyle/>
          <a:p>
            <a:endParaRPr lang="en-US"/>
          </a:p>
        </p:txBody>
      </p:sp>
      <p:sp>
        <p:nvSpPr>
          <p:cNvPr id="57381" name="Oval 38"/>
          <p:cNvSpPr>
            <a:spLocks noChangeArrowheads="1"/>
          </p:cNvSpPr>
          <p:nvPr/>
        </p:nvSpPr>
        <p:spPr bwMode="auto">
          <a:xfrm>
            <a:off x="5791200" y="2833688"/>
            <a:ext cx="152400" cy="152400"/>
          </a:xfrm>
          <a:prstGeom prst="ellipse">
            <a:avLst/>
          </a:prstGeom>
          <a:noFill/>
          <a:ln w="9525">
            <a:solidFill>
              <a:schemeClr val="tx1"/>
            </a:solidFill>
            <a:round/>
            <a:headEnd/>
            <a:tailEnd/>
          </a:ln>
        </p:spPr>
        <p:txBody>
          <a:bodyPr wrap="none" anchor="ctr"/>
          <a:lstStyle/>
          <a:p>
            <a:endParaRPr lang="en-US"/>
          </a:p>
        </p:txBody>
      </p:sp>
      <p:sp>
        <p:nvSpPr>
          <p:cNvPr id="57382" name="Oval 39"/>
          <p:cNvSpPr>
            <a:spLocks noChangeArrowheads="1"/>
          </p:cNvSpPr>
          <p:nvPr/>
        </p:nvSpPr>
        <p:spPr bwMode="auto">
          <a:xfrm>
            <a:off x="3657600" y="4721225"/>
            <a:ext cx="152400" cy="152400"/>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57383" name="Oval 40"/>
          <p:cNvSpPr>
            <a:spLocks noChangeArrowheads="1"/>
          </p:cNvSpPr>
          <p:nvPr/>
        </p:nvSpPr>
        <p:spPr bwMode="auto">
          <a:xfrm>
            <a:off x="3657600" y="5102225"/>
            <a:ext cx="152400" cy="152400"/>
          </a:xfrm>
          <a:prstGeom prst="ellipse">
            <a:avLst/>
          </a:prstGeom>
          <a:noFill/>
          <a:ln w="9525">
            <a:solidFill>
              <a:schemeClr val="tx1"/>
            </a:solidFill>
            <a:round/>
            <a:headEnd/>
            <a:tailEnd/>
          </a:ln>
        </p:spPr>
        <p:txBody>
          <a:bodyPr wrap="none" anchor="ctr"/>
          <a:lstStyle/>
          <a:p>
            <a:endParaRPr lang="en-US"/>
          </a:p>
        </p:txBody>
      </p:sp>
      <p:sp>
        <p:nvSpPr>
          <p:cNvPr id="57384" name="Text Box 41"/>
          <p:cNvSpPr txBox="1">
            <a:spLocks noChangeArrowheads="1"/>
          </p:cNvSpPr>
          <p:nvPr/>
        </p:nvSpPr>
        <p:spPr bwMode="auto">
          <a:xfrm>
            <a:off x="3886200" y="4645025"/>
            <a:ext cx="1905000" cy="703263"/>
          </a:xfrm>
          <a:prstGeom prst="rect">
            <a:avLst/>
          </a:prstGeom>
          <a:noFill/>
          <a:ln w="9525">
            <a:noFill/>
            <a:miter lim="800000"/>
            <a:headEnd/>
            <a:tailEnd/>
          </a:ln>
        </p:spPr>
        <p:txBody>
          <a:bodyPr>
            <a:spAutoFit/>
          </a:bodyPr>
          <a:lstStyle/>
          <a:p>
            <a:pPr>
              <a:spcBef>
                <a:spcPct val="50000"/>
              </a:spcBef>
            </a:pPr>
            <a:r>
              <a:rPr lang="en-US" sz="1600"/>
              <a:t>Training Data</a:t>
            </a:r>
          </a:p>
          <a:p>
            <a:pPr>
              <a:spcBef>
                <a:spcPct val="50000"/>
              </a:spcBef>
            </a:pPr>
            <a:r>
              <a:rPr lang="en-US" sz="1600"/>
              <a:t>Future Data</a:t>
            </a:r>
          </a:p>
        </p:txBody>
      </p:sp>
      <p:sp>
        <p:nvSpPr>
          <p:cNvPr id="57385" name="Text Box 42"/>
          <p:cNvSpPr txBox="1">
            <a:spLocks noChangeArrowheads="1"/>
          </p:cNvSpPr>
          <p:nvPr/>
        </p:nvSpPr>
        <p:spPr bwMode="auto">
          <a:xfrm>
            <a:off x="7086600" y="2971800"/>
            <a:ext cx="1676400" cy="641350"/>
          </a:xfrm>
          <a:prstGeom prst="rect">
            <a:avLst/>
          </a:prstGeom>
          <a:noFill/>
          <a:ln w="9525">
            <a:noFill/>
            <a:miter lim="800000"/>
            <a:headEnd/>
            <a:tailEnd/>
          </a:ln>
        </p:spPr>
        <p:txBody>
          <a:bodyPr>
            <a:spAutoFit/>
          </a:bodyPr>
          <a:lstStyle/>
          <a:p>
            <a:pPr>
              <a:spcBef>
                <a:spcPct val="50000"/>
              </a:spcBef>
            </a:pPr>
            <a:r>
              <a:rPr lang="en-US">
                <a:solidFill>
                  <a:srgbClr val="FF0000"/>
                </a:solidFill>
              </a:rPr>
              <a:t>This line is good!</a:t>
            </a:r>
          </a:p>
        </p:txBody>
      </p:sp>
      <p:sp>
        <p:nvSpPr>
          <p:cNvPr id="57386" name="Text Box 43"/>
          <p:cNvSpPr txBox="1">
            <a:spLocks noChangeArrowheads="1"/>
          </p:cNvSpPr>
          <p:nvPr/>
        </p:nvSpPr>
        <p:spPr bwMode="auto">
          <a:xfrm>
            <a:off x="7086600" y="4114800"/>
            <a:ext cx="1676400" cy="641350"/>
          </a:xfrm>
          <a:prstGeom prst="rect">
            <a:avLst/>
          </a:prstGeom>
          <a:noFill/>
          <a:ln w="9525">
            <a:noFill/>
            <a:miter lim="800000"/>
            <a:headEnd/>
            <a:tailEnd/>
          </a:ln>
        </p:spPr>
        <p:txBody>
          <a:bodyPr>
            <a:spAutoFit/>
          </a:bodyPr>
          <a:lstStyle/>
          <a:p>
            <a:pPr>
              <a:spcBef>
                <a:spcPct val="50000"/>
              </a:spcBef>
            </a:pPr>
            <a:r>
              <a:rPr lang="en-US">
                <a:solidFill>
                  <a:srgbClr val="FF0000"/>
                </a:solidFill>
              </a:rPr>
              <a:t>This line overfits!</a:t>
            </a:r>
          </a:p>
        </p:txBody>
      </p:sp>
      <p:sp>
        <p:nvSpPr>
          <p:cNvPr id="57387" name="Line 44"/>
          <p:cNvSpPr>
            <a:spLocks noChangeShapeType="1"/>
          </p:cNvSpPr>
          <p:nvPr/>
        </p:nvSpPr>
        <p:spPr bwMode="auto">
          <a:xfrm flipH="1" flipV="1">
            <a:off x="5638800" y="2895600"/>
            <a:ext cx="1447800" cy="1295400"/>
          </a:xfrm>
          <a:prstGeom prst="line">
            <a:avLst/>
          </a:prstGeom>
          <a:noFill/>
          <a:ln w="9525">
            <a:solidFill>
              <a:schemeClr val="tx1"/>
            </a:solidFill>
            <a:round/>
            <a:headEnd/>
            <a:tailEnd type="triangle" w="med" len="med"/>
          </a:ln>
        </p:spPr>
        <p:txBody>
          <a:bodyPr/>
          <a:lstStyle/>
          <a:p>
            <a:endParaRPr lang="en-US"/>
          </a:p>
        </p:txBody>
      </p:sp>
      <p:sp>
        <p:nvSpPr>
          <p:cNvPr id="57388" name="Line 46"/>
          <p:cNvSpPr>
            <a:spLocks noChangeShapeType="1"/>
          </p:cNvSpPr>
          <p:nvPr/>
        </p:nvSpPr>
        <p:spPr bwMode="auto">
          <a:xfrm flipH="1" flipV="1">
            <a:off x="6019800" y="2209800"/>
            <a:ext cx="1066800" cy="838200"/>
          </a:xfrm>
          <a:prstGeom prst="line">
            <a:avLst/>
          </a:prstGeom>
          <a:noFill/>
          <a:ln w="9525">
            <a:solidFill>
              <a:schemeClr val="tx1"/>
            </a:solidFill>
            <a:round/>
            <a:headEnd/>
            <a:tailEnd type="triangle" w="med" len="med"/>
          </a:ln>
        </p:spPr>
        <p:txBody>
          <a:bodyPr/>
          <a:lstStyle/>
          <a:p>
            <a:endParaRPr lang="en-US"/>
          </a:p>
        </p:txBody>
      </p:sp>
      <p:sp>
        <p:nvSpPr>
          <p:cNvPr id="57389" name="Rectangle 47"/>
          <p:cNvSpPr>
            <a:spLocks noChangeArrowheads="1"/>
          </p:cNvSpPr>
          <p:nvPr/>
        </p:nvSpPr>
        <p:spPr bwMode="auto">
          <a:xfrm>
            <a:off x="3505200" y="4572000"/>
            <a:ext cx="1905000" cy="762000"/>
          </a:xfrm>
          <a:prstGeom prst="rect">
            <a:avLst/>
          </a:prstGeom>
          <a:noFill/>
          <a:ln w="9525">
            <a:solidFill>
              <a:schemeClr val="tx1"/>
            </a:solidFill>
            <a:miter lim="800000"/>
            <a:headEnd/>
            <a:tailEnd/>
          </a:ln>
        </p:spPr>
        <p:txBody>
          <a:bodyPr wrap="none" anchor="ctr"/>
          <a:lstStyle/>
          <a:p>
            <a:endParaRPr lang="en-US"/>
          </a:p>
        </p:txBody>
      </p:sp>
      <p:sp>
        <p:nvSpPr>
          <p:cNvPr id="48" name="Rectangle 2"/>
          <p:cNvSpPr>
            <a:spLocks noGrp="1" noChangeArrowheads="1"/>
          </p:cNvSpPr>
          <p:nvPr>
            <p:ph type="title"/>
          </p:nvPr>
        </p:nvSpPr>
        <p:spPr>
          <a:xfrm>
            <a:off x="0" y="0"/>
            <a:ext cx="9144000" cy="914400"/>
          </a:xfrm>
        </p:spPr>
        <p:txBody>
          <a:bodyPr>
            <a:noAutofit/>
          </a:bodyPr>
          <a:lstStyle/>
          <a:p>
            <a:r>
              <a:rPr lang="en-US" sz="2600" b="1" kern="1200" dirty="0">
                <a:solidFill>
                  <a:schemeClr val="tx1"/>
                </a:solidFill>
                <a:latin typeface="Comic Sans MS" pitchFamily="66" charset="0"/>
              </a:rPr>
              <a:t>Over/under-fitting are related to complexity of the decision surface and how well the training data is fit  </a:t>
            </a:r>
          </a:p>
        </p:txBody>
      </p:sp>
      <p:sp>
        <p:nvSpPr>
          <p:cNvPr id="49" name="Line 7"/>
          <p:cNvSpPr>
            <a:spLocks noChangeShapeType="1"/>
          </p:cNvSpPr>
          <p:nvPr/>
        </p:nvSpPr>
        <p:spPr bwMode="auto">
          <a:xfrm>
            <a:off x="228600" y="914400"/>
            <a:ext cx="8610600" cy="0"/>
          </a:xfrm>
          <a:prstGeom prst="line">
            <a:avLst/>
          </a:prstGeom>
          <a:noFill/>
          <a:ln w="31750">
            <a:solidFill>
              <a:srgbClr val="CC3300"/>
            </a:solidFill>
            <a:round/>
            <a:headEnd/>
            <a:tailEnd/>
          </a:ln>
        </p:spPr>
        <p:txBody>
          <a:bodyPr/>
          <a:lstStyle/>
          <a:p>
            <a:endParaRPr lang="en-US"/>
          </a:p>
        </p:txBody>
      </p:sp>
    </p:spTree>
    <p:extLst>
      <p:ext uri="{BB962C8B-B14F-4D97-AF65-F5344CB8AC3E}">
        <p14:creationId xmlns:p14="http://schemas.microsoft.com/office/powerpoint/2010/main" val="31816389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2" name="Line 41"/>
          <p:cNvSpPr>
            <a:spLocks noChangeShapeType="1"/>
          </p:cNvSpPr>
          <p:nvPr/>
        </p:nvSpPr>
        <p:spPr bwMode="auto">
          <a:xfrm>
            <a:off x="1447800" y="1295400"/>
            <a:ext cx="0" cy="4114800"/>
          </a:xfrm>
          <a:prstGeom prst="line">
            <a:avLst/>
          </a:prstGeom>
          <a:noFill/>
          <a:ln w="9525">
            <a:solidFill>
              <a:schemeClr val="tx1"/>
            </a:solidFill>
            <a:round/>
            <a:headEnd type="triangle" w="med" len="med"/>
            <a:tailEnd/>
          </a:ln>
        </p:spPr>
        <p:txBody>
          <a:bodyPr/>
          <a:lstStyle/>
          <a:p>
            <a:endParaRPr lang="en-US"/>
          </a:p>
        </p:txBody>
      </p:sp>
      <p:sp>
        <p:nvSpPr>
          <p:cNvPr id="58373" name="Line 42"/>
          <p:cNvSpPr>
            <a:spLocks noChangeShapeType="1"/>
          </p:cNvSpPr>
          <p:nvPr/>
        </p:nvSpPr>
        <p:spPr bwMode="auto">
          <a:xfrm flipH="1">
            <a:off x="1447800" y="5410200"/>
            <a:ext cx="4419600" cy="0"/>
          </a:xfrm>
          <a:prstGeom prst="line">
            <a:avLst/>
          </a:prstGeom>
          <a:noFill/>
          <a:ln w="9525">
            <a:solidFill>
              <a:schemeClr val="tx1"/>
            </a:solidFill>
            <a:round/>
            <a:headEnd type="triangle" w="med" len="med"/>
            <a:tailEnd/>
          </a:ln>
        </p:spPr>
        <p:txBody>
          <a:bodyPr/>
          <a:lstStyle/>
          <a:p>
            <a:endParaRPr lang="en-US"/>
          </a:p>
        </p:txBody>
      </p:sp>
      <p:sp>
        <p:nvSpPr>
          <p:cNvPr id="58374" name="Text Box 43"/>
          <p:cNvSpPr txBox="1">
            <a:spLocks noChangeArrowheads="1"/>
          </p:cNvSpPr>
          <p:nvPr/>
        </p:nvSpPr>
        <p:spPr bwMode="auto">
          <a:xfrm>
            <a:off x="4343400" y="5638800"/>
            <a:ext cx="1447800" cy="366713"/>
          </a:xfrm>
          <a:prstGeom prst="rect">
            <a:avLst/>
          </a:prstGeom>
          <a:noFill/>
          <a:ln w="9525">
            <a:noFill/>
            <a:miter lim="800000"/>
            <a:headEnd/>
            <a:tailEnd/>
          </a:ln>
        </p:spPr>
        <p:txBody>
          <a:bodyPr>
            <a:spAutoFit/>
          </a:bodyPr>
          <a:lstStyle/>
          <a:p>
            <a:pPr>
              <a:spcBef>
                <a:spcPct val="50000"/>
              </a:spcBef>
            </a:pPr>
            <a:r>
              <a:rPr lang="en-US"/>
              <a:t>Predictor X</a:t>
            </a:r>
          </a:p>
        </p:txBody>
      </p:sp>
      <p:sp>
        <p:nvSpPr>
          <p:cNvPr id="58375" name="Text Box 44"/>
          <p:cNvSpPr txBox="1">
            <a:spLocks noChangeArrowheads="1"/>
          </p:cNvSpPr>
          <p:nvPr/>
        </p:nvSpPr>
        <p:spPr bwMode="auto">
          <a:xfrm>
            <a:off x="76200" y="1828800"/>
            <a:ext cx="1447800" cy="641350"/>
          </a:xfrm>
          <a:prstGeom prst="rect">
            <a:avLst/>
          </a:prstGeom>
          <a:noFill/>
          <a:ln w="9525">
            <a:noFill/>
            <a:miter lim="800000"/>
            <a:headEnd/>
            <a:tailEnd/>
          </a:ln>
        </p:spPr>
        <p:txBody>
          <a:bodyPr>
            <a:spAutoFit/>
          </a:bodyPr>
          <a:lstStyle/>
          <a:p>
            <a:pPr>
              <a:spcBef>
                <a:spcPct val="50000"/>
              </a:spcBef>
            </a:pPr>
            <a:r>
              <a:rPr lang="en-US"/>
              <a:t>Outcome of Interest Y</a:t>
            </a:r>
          </a:p>
        </p:txBody>
      </p:sp>
      <p:sp>
        <p:nvSpPr>
          <p:cNvPr id="58376" name="Line 45"/>
          <p:cNvSpPr>
            <a:spLocks noChangeShapeType="1"/>
          </p:cNvSpPr>
          <p:nvPr/>
        </p:nvSpPr>
        <p:spPr bwMode="auto">
          <a:xfrm>
            <a:off x="1828800" y="3733800"/>
            <a:ext cx="1752600" cy="838200"/>
          </a:xfrm>
          <a:prstGeom prst="line">
            <a:avLst/>
          </a:prstGeom>
          <a:noFill/>
          <a:ln w="38100">
            <a:solidFill>
              <a:schemeClr val="tx1"/>
            </a:solidFill>
            <a:round/>
            <a:headEnd/>
            <a:tailEnd/>
          </a:ln>
        </p:spPr>
        <p:txBody>
          <a:bodyPr/>
          <a:lstStyle/>
          <a:p>
            <a:endParaRPr lang="en-US"/>
          </a:p>
        </p:txBody>
      </p:sp>
      <p:sp>
        <p:nvSpPr>
          <p:cNvPr id="58377" name="Line 46"/>
          <p:cNvSpPr>
            <a:spLocks noChangeShapeType="1"/>
          </p:cNvSpPr>
          <p:nvPr/>
        </p:nvSpPr>
        <p:spPr bwMode="auto">
          <a:xfrm flipV="1">
            <a:off x="3581400" y="2133600"/>
            <a:ext cx="2057400" cy="2438400"/>
          </a:xfrm>
          <a:prstGeom prst="line">
            <a:avLst/>
          </a:prstGeom>
          <a:noFill/>
          <a:ln w="38100">
            <a:solidFill>
              <a:schemeClr val="tx1"/>
            </a:solidFill>
            <a:round/>
            <a:headEnd/>
            <a:tailEnd/>
          </a:ln>
        </p:spPr>
        <p:txBody>
          <a:bodyPr/>
          <a:lstStyle/>
          <a:p>
            <a:endParaRPr lang="en-US"/>
          </a:p>
        </p:txBody>
      </p:sp>
      <p:sp>
        <p:nvSpPr>
          <p:cNvPr id="58378" name="Oval 47"/>
          <p:cNvSpPr>
            <a:spLocks noChangeArrowheads="1"/>
          </p:cNvSpPr>
          <p:nvPr/>
        </p:nvSpPr>
        <p:spPr bwMode="auto">
          <a:xfrm>
            <a:off x="2133600" y="3810000"/>
            <a:ext cx="152400" cy="152400"/>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58379" name="Oval 48"/>
          <p:cNvSpPr>
            <a:spLocks noChangeArrowheads="1"/>
          </p:cNvSpPr>
          <p:nvPr/>
        </p:nvSpPr>
        <p:spPr bwMode="auto">
          <a:xfrm>
            <a:off x="2667000" y="4114800"/>
            <a:ext cx="152400" cy="152400"/>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58380" name="Oval 49"/>
          <p:cNvSpPr>
            <a:spLocks noChangeArrowheads="1"/>
          </p:cNvSpPr>
          <p:nvPr/>
        </p:nvSpPr>
        <p:spPr bwMode="auto">
          <a:xfrm>
            <a:off x="3733800" y="4191000"/>
            <a:ext cx="152400" cy="152400"/>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58381" name="Oval 50"/>
          <p:cNvSpPr>
            <a:spLocks noChangeArrowheads="1"/>
          </p:cNvSpPr>
          <p:nvPr/>
        </p:nvSpPr>
        <p:spPr bwMode="auto">
          <a:xfrm>
            <a:off x="4191000" y="3657600"/>
            <a:ext cx="152400" cy="152400"/>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58382" name="Oval 51"/>
          <p:cNvSpPr>
            <a:spLocks noChangeArrowheads="1"/>
          </p:cNvSpPr>
          <p:nvPr/>
        </p:nvSpPr>
        <p:spPr bwMode="auto">
          <a:xfrm>
            <a:off x="5334000" y="2362200"/>
            <a:ext cx="152400" cy="152400"/>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58383" name="Line 53"/>
          <p:cNvSpPr>
            <a:spLocks noChangeShapeType="1"/>
          </p:cNvSpPr>
          <p:nvPr/>
        </p:nvSpPr>
        <p:spPr bwMode="auto">
          <a:xfrm flipV="1">
            <a:off x="1752600" y="3048000"/>
            <a:ext cx="3886200" cy="1295400"/>
          </a:xfrm>
          <a:prstGeom prst="line">
            <a:avLst/>
          </a:prstGeom>
          <a:noFill/>
          <a:ln w="38100">
            <a:solidFill>
              <a:schemeClr val="tx1"/>
            </a:solidFill>
            <a:prstDash val="sysDot"/>
            <a:round/>
            <a:headEnd/>
            <a:tailEnd/>
          </a:ln>
        </p:spPr>
        <p:txBody>
          <a:bodyPr/>
          <a:lstStyle/>
          <a:p>
            <a:endParaRPr lang="en-US"/>
          </a:p>
        </p:txBody>
      </p:sp>
      <p:sp>
        <p:nvSpPr>
          <p:cNvPr id="58384" name="Oval 65"/>
          <p:cNvSpPr>
            <a:spLocks noChangeArrowheads="1"/>
          </p:cNvSpPr>
          <p:nvPr/>
        </p:nvSpPr>
        <p:spPr bwMode="auto">
          <a:xfrm>
            <a:off x="4495800" y="4402138"/>
            <a:ext cx="152400" cy="152400"/>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58385" name="Oval 66"/>
          <p:cNvSpPr>
            <a:spLocks noChangeArrowheads="1"/>
          </p:cNvSpPr>
          <p:nvPr/>
        </p:nvSpPr>
        <p:spPr bwMode="auto">
          <a:xfrm>
            <a:off x="4495800" y="4783138"/>
            <a:ext cx="152400" cy="152400"/>
          </a:xfrm>
          <a:prstGeom prst="ellipse">
            <a:avLst/>
          </a:prstGeom>
          <a:noFill/>
          <a:ln w="9525">
            <a:solidFill>
              <a:schemeClr val="tx1"/>
            </a:solidFill>
            <a:round/>
            <a:headEnd/>
            <a:tailEnd/>
          </a:ln>
        </p:spPr>
        <p:txBody>
          <a:bodyPr wrap="none" anchor="ctr"/>
          <a:lstStyle/>
          <a:p>
            <a:endParaRPr lang="en-US"/>
          </a:p>
        </p:txBody>
      </p:sp>
      <p:sp>
        <p:nvSpPr>
          <p:cNvPr id="58386" name="Text Box 67"/>
          <p:cNvSpPr txBox="1">
            <a:spLocks noChangeArrowheads="1"/>
          </p:cNvSpPr>
          <p:nvPr/>
        </p:nvSpPr>
        <p:spPr bwMode="auto">
          <a:xfrm>
            <a:off x="4724400" y="4325938"/>
            <a:ext cx="1905000" cy="703262"/>
          </a:xfrm>
          <a:prstGeom prst="rect">
            <a:avLst/>
          </a:prstGeom>
          <a:noFill/>
          <a:ln w="9525">
            <a:noFill/>
            <a:miter lim="800000"/>
            <a:headEnd/>
            <a:tailEnd/>
          </a:ln>
        </p:spPr>
        <p:txBody>
          <a:bodyPr>
            <a:spAutoFit/>
          </a:bodyPr>
          <a:lstStyle/>
          <a:p>
            <a:pPr>
              <a:spcBef>
                <a:spcPct val="50000"/>
              </a:spcBef>
            </a:pPr>
            <a:r>
              <a:rPr lang="en-US" sz="1600"/>
              <a:t>Training Data</a:t>
            </a:r>
          </a:p>
          <a:p>
            <a:pPr>
              <a:spcBef>
                <a:spcPct val="50000"/>
              </a:spcBef>
            </a:pPr>
            <a:r>
              <a:rPr lang="en-US" sz="1600"/>
              <a:t>Future Data</a:t>
            </a:r>
          </a:p>
        </p:txBody>
      </p:sp>
      <p:sp>
        <p:nvSpPr>
          <p:cNvPr id="58387" name="Oval 68"/>
          <p:cNvSpPr>
            <a:spLocks noChangeArrowheads="1"/>
          </p:cNvSpPr>
          <p:nvPr/>
        </p:nvSpPr>
        <p:spPr bwMode="auto">
          <a:xfrm>
            <a:off x="2971800" y="3976688"/>
            <a:ext cx="152400" cy="152400"/>
          </a:xfrm>
          <a:prstGeom prst="ellipse">
            <a:avLst/>
          </a:prstGeom>
          <a:noFill/>
          <a:ln w="9525">
            <a:solidFill>
              <a:schemeClr val="tx1"/>
            </a:solidFill>
            <a:round/>
            <a:headEnd/>
            <a:tailEnd/>
          </a:ln>
        </p:spPr>
        <p:txBody>
          <a:bodyPr wrap="none" anchor="ctr"/>
          <a:lstStyle/>
          <a:p>
            <a:endParaRPr lang="en-US"/>
          </a:p>
        </p:txBody>
      </p:sp>
      <p:sp>
        <p:nvSpPr>
          <p:cNvPr id="58388" name="Oval 69"/>
          <p:cNvSpPr>
            <a:spLocks noChangeArrowheads="1"/>
          </p:cNvSpPr>
          <p:nvPr/>
        </p:nvSpPr>
        <p:spPr bwMode="auto">
          <a:xfrm>
            <a:off x="3429000" y="4038600"/>
            <a:ext cx="152400" cy="152400"/>
          </a:xfrm>
          <a:prstGeom prst="ellipse">
            <a:avLst/>
          </a:prstGeom>
          <a:noFill/>
          <a:ln w="9525">
            <a:solidFill>
              <a:schemeClr val="tx1"/>
            </a:solidFill>
            <a:round/>
            <a:headEnd/>
            <a:tailEnd/>
          </a:ln>
        </p:spPr>
        <p:txBody>
          <a:bodyPr wrap="none" anchor="ctr"/>
          <a:lstStyle/>
          <a:p>
            <a:endParaRPr lang="en-US"/>
          </a:p>
        </p:txBody>
      </p:sp>
      <p:sp>
        <p:nvSpPr>
          <p:cNvPr id="58389" name="Oval 70"/>
          <p:cNvSpPr>
            <a:spLocks noChangeArrowheads="1"/>
          </p:cNvSpPr>
          <p:nvPr/>
        </p:nvSpPr>
        <p:spPr bwMode="auto">
          <a:xfrm>
            <a:off x="4191000" y="4038600"/>
            <a:ext cx="152400" cy="152400"/>
          </a:xfrm>
          <a:prstGeom prst="ellipse">
            <a:avLst/>
          </a:prstGeom>
          <a:noFill/>
          <a:ln w="9525">
            <a:solidFill>
              <a:schemeClr val="tx1"/>
            </a:solidFill>
            <a:round/>
            <a:headEnd/>
            <a:tailEnd/>
          </a:ln>
        </p:spPr>
        <p:txBody>
          <a:bodyPr wrap="none" anchor="ctr"/>
          <a:lstStyle/>
          <a:p>
            <a:endParaRPr lang="en-US"/>
          </a:p>
        </p:txBody>
      </p:sp>
      <p:sp>
        <p:nvSpPr>
          <p:cNvPr id="58390" name="Oval 71"/>
          <p:cNvSpPr>
            <a:spLocks noChangeArrowheads="1"/>
          </p:cNvSpPr>
          <p:nvPr/>
        </p:nvSpPr>
        <p:spPr bwMode="auto">
          <a:xfrm>
            <a:off x="2209800" y="3505200"/>
            <a:ext cx="152400" cy="152400"/>
          </a:xfrm>
          <a:prstGeom prst="ellipse">
            <a:avLst/>
          </a:prstGeom>
          <a:noFill/>
          <a:ln w="9525">
            <a:solidFill>
              <a:schemeClr val="tx1"/>
            </a:solidFill>
            <a:round/>
            <a:headEnd/>
            <a:tailEnd/>
          </a:ln>
        </p:spPr>
        <p:txBody>
          <a:bodyPr wrap="none" anchor="ctr"/>
          <a:lstStyle/>
          <a:p>
            <a:endParaRPr lang="en-US"/>
          </a:p>
        </p:txBody>
      </p:sp>
      <p:sp>
        <p:nvSpPr>
          <p:cNvPr id="58391" name="Oval 72"/>
          <p:cNvSpPr>
            <a:spLocks noChangeArrowheads="1"/>
          </p:cNvSpPr>
          <p:nvPr/>
        </p:nvSpPr>
        <p:spPr bwMode="auto">
          <a:xfrm>
            <a:off x="2743200" y="4419600"/>
            <a:ext cx="152400" cy="152400"/>
          </a:xfrm>
          <a:prstGeom prst="ellipse">
            <a:avLst/>
          </a:prstGeom>
          <a:noFill/>
          <a:ln w="9525">
            <a:solidFill>
              <a:schemeClr val="tx1"/>
            </a:solidFill>
            <a:round/>
            <a:headEnd/>
            <a:tailEnd/>
          </a:ln>
        </p:spPr>
        <p:txBody>
          <a:bodyPr wrap="none" anchor="ctr"/>
          <a:lstStyle/>
          <a:p>
            <a:endParaRPr lang="en-US"/>
          </a:p>
        </p:txBody>
      </p:sp>
      <p:sp>
        <p:nvSpPr>
          <p:cNvPr id="58392" name="Oval 73"/>
          <p:cNvSpPr>
            <a:spLocks noChangeArrowheads="1"/>
          </p:cNvSpPr>
          <p:nvPr/>
        </p:nvSpPr>
        <p:spPr bwMode="auto">
          <a:xfrm>
            <a:off x="4800600" y="2895600"/>
            <a:ext cx="152400" cy="152400"/>
          </a:xfrm>
          <a:prstGeom prst="ellipse">
            <a:avLst/>
          </a:prstGeom>
          <a:noFill/>
          <a:ln w="9525">
            <a:solidFill>
              <a:schemeClr val="tx1"/>
            </a:solidFill>
            <a:round/>
            <a:headEnd/>
            <a:tailEnd/>
          </a:ln>
        </p:spPr>
        <p:txBody>
          <a:bodyPr wrap="none" anchor="ctr"/>
          <a:lstStyle/>
          <a:p>
            <a:endParaRPr lang="en-US"/>
          </a:p>
        </p:txBody>
      </p:sp>
      <p:sp>
        <p:nvSpPr>
          <p:cNvPr id="58393" name="Oval 74"/>
          <p:cNvSpPr>
            <a:spLocks noChangeArrowheads="1"/>
          </p:cNvSpPr>
          <p:nvPr/>
        </p:nvSpPr>
        <p:spPr bwMode="auto">
          <a:xfrm>
            <a:off x="5181600" y="2438400"/>
            <a:ext cx="152400" cy="152400"/>
          </a:xfrm>
          <a:prstGeom prst="ellipse">
            <a:avLst/>
          </a:prstGeom>
          <a:noFill/>
          <a:ln w="9525">
            <a:solidFill>
              <a:schemeClr val="tx1"/>
            </a:solidFill>
            <a:round/>
            <a:headEnd/>
            <a:tailEnd/>
          </a:ln>
        </p:spPr>
        <p:txBody>
          <a:bodyPr wrap="none" anchor="ctr"/>
          <a:lstStyle/>
          <a:p>
            <a:endParaRPr lang="en-US"/>
          </a:p>
        </p:txBody>
      </p:sp>
      <p:sp>
        <p:nvSpPr>
          <p:cNvPr id="58394" name="Oval 75"/>
          <p:cNvSpPr>
            <a:spLocks noChangeArrowheads="1"/>
          </p:cNvSpPr>
          <p:nvPr/>
        </p:nvSpPr>
        <p:spPr bwMode="auto">
          <a:xfrm>
            <a:off x="5486400" y="2667000"/>
            <a:ext cx="152400" cy="152400"/>
          </a:xfrm>
          <a:prstGeom prst="ellipse">
            <a:avLst/>
          </a:prstGeom>
          <a:noFill/>
          <a:ln w="9525">
            <a:solidFill>
              <a:schemeClr val="tx1"/>
            </a:solidFill>
            <a:round/>
            <a:headEnd/>
            <a:tailEnd/>
          </a:ln>
        </p:spPr>
        <p:txBody>
          <a:bodyPr wrap="none" anchor="ctr"/>
          <a:lstStyle/>
          <a:p>
            <a:endParaRPr lang="en-US"/>
          </a:p>
        </p:txBody>
      </p:sp>
      <p:sp>
        <p:nvSpPr>
          <p:cNvPr id="58395" name="Oval 76"/>
          <p:cNvSpPr>
            <a:spLocks noChangeArrowheads="1"/>
          </p:cNvSpPr>
          <p:nvPr/>
        </p:nvSpPr>
        <p:spPr bwMode="auto">
          <a:xfrm>
            <a:off x="4495800" y="2895600"/>
            <a:ext cx="152400" cy="152400"/>
          </a:xfrm>
          <a:prstGeom prst="ellipse">
            <a:avLst/>
          </a:prstGeom>
          <a:noFill/>
          <a:ln w="9525">
            <a:solidFill>
              <a:schemeClr val="tx1"/>
            </a:solidFill>
            <a:round/>
            <a:headEnd/>
            <a:tailEnd/>
          </a:ln>
        </p:spPr>
        <p:txBody>
          <a:bodyPr wrap="none" anchor="ctr"/>
          <a:lstStyle/>
          <a:p>
            <a:endParaRPr lang="en-US"/>
          </a:p>
        </p:txBody>
      </p:sp>
      <p:sp>
        <p:nvSpPr>
          <p:cNvPr id="58396" name="Oval 77"/>
          <p:cNvSpPr>
            <a:spLocks noChangeArrowheads="1"/>
          </p:cNvSpPr>
          <p:nvPr/>
        </p:nvSpPr>
        <p:spPr bwMode="auto">
          <a:xfrm>
            <a:off x="4876800" y="2438400"/>
            <a:ext cx="152400" cy="152400"/>
          </a:xfrm>
          <a:prstGeom prst="ellipse">
            <a:avLst/>
          </a:prstGeom>
          <a:noFill/>
          <a:ln w="9525">
            <a:solidFill>
              <a:schemeClr val="tx1"/>
            </a:solidFill>
            <a:round/>
            <a:headEnd/>
            <a:tailEnd/>
          </a:ln>
        </p:spPr>
        <p:txBody>
          <a:bodyPr wrap="none" anchor="ctr"/>
          <a:lstStyle/>
          <a:p>
            <a:endParaRPr lang="en-US"/>
          </a:p>
        </p:txBody>
      </p:sp>
      <p:sp>
        <p:nvSpPr>
          <p:cNvPr id="58397" name="Rectangle 78"/>
          <p:cNvSpPr>
            <a:spLocks noChangeArrowheads="1"/>
          </p:cNvSpPr>
          <p:nvPr/>
        </p:nvSpPr>
        <p:spPr bwMode="auto">
          <a:xfrm>
            <a:off x="4343400" y="4343400"/>
            <a:ext cx="1905000" cy="762000"/>
          </a:xfrm>
          <a:prstGeom prst="rect">
            <a:avLst/>
          </a:prstGeom>
          <a:noFill/>
          <a:ln w="9525">
            <a:solidFill>
              <a:schemeClr val="tx1"/>
            </a:solidFill>
            <a:miter lim="800000"/>
            <a:headEnd/>
            <a:tailEnd/>
          </a:ln>
        </p:spPr>
        <p:txBody>
          <a:bodyPr wrap="none" anchor="ctr"/>
          <a:lstStyle/>
          <a:p>
            <a:endParaRPr lang="en-US"/>
          </a:p>
        </p:txBody>
      </p:sp>
      <p:sp>
        <p:nvSpPr>
          <p:cNvPr id="58398" name="Text Box 79"/>
          <p:cNvSpPr txBox="1">
            <a:spLocks noChangeArrowheads="1"/>
          </p:cNvSpPr>
          <p:nvPr/>
        </p:nvSpPr>
        <p:spPr bwMode="auto">
          <a:xfrm>
            <a:off x="7086600" y="2971800"/>
            <a:ext cx="1676400" cy="641350"/>
          </a:xfrm>
          <a:prstGeom prst="rect">
            <a:avLst/>
          </a:prstGeom>
          <a:noFill/>
          <a:ln w="9525">
            <a:noFill/>
            <a:miter lim="800000"/>
            <a:headEnd/>
            <a:tailEnd/>
          </a:ln>
        </p:spPr>
        <p:txBody>
          <a:bodyPr>
            <a:spAutoFit/>
          </a:bodyPr>
          <a:lstStyle/>
          <a:p>
            <a:pPr>
              <a:spcBef>
                <a:spcPct val="50000"/>
              </a:spcBef>
            </a:pPr>
            <a:r>
              <a:rPr lang="en-US">
                <a:solidFill>
                  <a:srgbClr val="FF0000"/>
                </a:solidFill>
              </a:rPr>
              <a:t>This line is good!</a:t>
            </a:r>
          </a:p>
        </p:txBody>
      </p:sp>
      <p:sp>
        <p:nvSpPr>
          <p:cNvPr id="58399" name="Text Box 80"/>
          <p:cNvSpPr txBox="1">
            <a:spLocks noChangeArrowheads="1"/>
          </p:cNvSpPr>
          <p:nvPr/>
        </p:nvSpPr>
        <p:spPr bwMode="auto">
          <a:xfrm>
            <a:off x="7086600" y="4114800"/>
            <a:ext cx="1676400" cy="641350"/>
          </a:xfrm>
          <a:prstGeom prst="rect">
            <a:avLst/>
          </a:prstGeom>
          <a:noFill/>
          <a:ln w="9525">
            <a:noFill/>
            <a:miter lim="800000"/>
            <a:headEnd/>
            <a:tailEnd/>
          </a:ln>
        </p:spPr>
        <p:txBody>
          <a:bodyPr>
            <a:spAutoFit/>
          </a:bodyPr>
          <a:lstStyle/>
          <a:p>
            <a:pPr>
              <a:spcBef>
                <a:spcPct val="50000"/>
              </a:spcBef>
            </a:pPr>
            <a:r>
              <a:rPr lang="en-US">
                <a:solidFill>
                  <a:srgbClr val="FF0000"/>
                </a:solidFill>
              </a:rPr>
              <a:t>This line underfits!</a:t>
            </a:r>
          </a:p>
        </p:txBody>
      </p:sp>
      <p:sp>
        <p:nvSpPr>
          <p:cNvPr id="58400" name="Line 81"/>
          <p:cNvSpPr>
            <a:spLocks noChangeShapeType="1"/>
          </p:cNvSpPr>
          <p:nvPr/>
        </p:nvSpPr>
        <p:spPr bwMode="auto">
          <a:xfrm flipH="1" flipV="1">
            <a:off x="5410200" y="3200400"/>
            <a:ext cx="1676400" cy="990600"/>
          </a:xfrm>
          <a:prstGeom prst="line">
            <a:avLst/>
          </a:prstGeom>
          <a:noFill/>
          <a:ln w="9525">
            <a:solidFill>
              <a:schemeClr val="tx1"/>
            </a:solidFill>
            <a:round/>
            <a:headEnd/>
            <a:tailEnd type="triangle" w="med" len="med"/>
          </a:ln>
        </p:spPr>
        <p:txBody>
          <a:bodyPr/>
          <a:lstStyle/>
          <a:p>
            <a:endParaRPr lang="en-US"/>
          </a:p>
        </p:txBody>
      </p:sp>
      <p:sp>
        <p:nvSpPr>
          <p:cNvPr id="58401" name="Line 82"/>
          <p:cNvSpPr>
            <a:spLocks noChangeShapeType="1"/>
          </p:cNvSpPr>
          <p:nvPr/>
        </p:nvSpPr>
        <p:spPr bwMode="auto">
          <a:xfrm flipH="1" flipV="1">
            <a:off x="5562600" y="2209800"/>
            <a:ext cx="1600200" cy="914400"/>
          </a:xfrm>
          <a:prstGeom prst="line">
            <a:avLst/>
          </a:prstGeom>
          <a:noFill/>
          <a:ln w="9525">
            <a:solidFill>
              <a:schemeClr val="tx1"/>
            </a:solidFill>
            <a:round/>
            <a:headEnd/>
            <a:tailEnd type="triangle" w="med" len="med"/>
          </a:ln>
        </p:spPr>
        <p:txBody>
          <a:bodyPr/>
          <a:lstStyle/>
          <a:p>
            <a:endParaRPr lang="en-US"/>
          </a:p>
        </p:txBody>
      </p:sp>
      <p:sp>
        <p:nvSpPr>
          <p:cNvPr id="37" name="Rectangle 2"/>
          <p:cNvSpPr>
            <a:spLocks noGrp="1" noChangeArrowheads="1"/>
          </p:cNvSpPr>
          <p:nvPr>
            <p:ph type="title"/>
          </p:nvPr>
        </p:nvSpPr>
        <p:spPr>
          <a:xfrm>
            <a:off x="0" y="0"/>
            <a:ext cx="9144000" cy="914400"/>
          </a:xfrm>
        </p:spPr>
        <p:txBody>
          <a:bodyPr>
            <a:noAutofit/>
          </a:bodyPr>
          <a:lstStyle/>
          <a:p>
            <a:r>
              <a:rPr lang="en-US" sz="2600" b="1" kern="1200" dirty="0">
                <a:solidFill>
                  <a:schemeClr val="tx1"/>
                </a:solidFill>
                <a:latin typeface="Comic Sans MS" pitchFamily="66" charset="0"/>
              </a:rPr>
              <a:t>Over/under-fitting are related to complexity of the decision surface and how well the training data is fit  </a:t>
            </a:r>
          </a:p>
        </p:txBody>
      </p:sp>
      <p:sp>
        <p:nvSpPr>
          <p:cNvPr id="38" name="Line 7"/>
          <p:cNvSpPr>
            <a:spLocks noChangeShapeType="1"/>
          </p:cNvSpPr>
          <p:nvPr/>
        </p:nvSpPr>
        <p:spPr bwMode="auto">
          <a:xfrm>
            <a:off x="228600" y="914400"/>
            <a:ext cx="8610600" cy="0"/>
          </a:xfrm>
          <a:prstGeom prst="line">
            <a:avLst/>
          </a:prstGeom>
          <a:noFill/>
          <a:ln w="31750">
            <a:solidFill>
              <a:srgbClr val="CC3300"/>
            </a:solidFill>
            <a:round/>
            <a:headEnd/>
            <a:tailEnd/>
          </a:ln>
        </p:spPr>
        <p:txBody>
          <a:bodyPr/>
          <a:lstStyle/>
          <a:p>
            <a:endParaRPr lang="en-US"/>
          </a:p>
        </p:txBody>
      </p:sp>
    </p:spTree>
    <p:extLst>
      <p:ext uri="{BB962C8B-B14F-4D97-AF65-F5344CB8AC3E}">
        <p14:creationId xmlns:p14="http://schemas.microsoft.com/office/powerpoint/2010/main" val="10323644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5" name="Rectangle 2"/>
          <p:cNvSpPr>
            <a:spLocks noGrp="1" noChangeArrowheads="1"/>
          </p:cNvSpPr>
          <p:nvPr>
            <p:ph type="title"/>
          </p:nvPr>
        </p:nvSpPr>
        <p:spPr>
          <a:xfrm>
            <a:off x="-26670" y="76200"/>
            <a:ext cx="9144000" cy="685800"/>
          </a:xfrm>
        </p:spPr>
        <p:txBody>
          <a:bodyPr/>
          <a:lstStyle/>
          <a:p>
            <a:r>
              <a:rPr lang="en-US" sz="2800" b="1" kern="1200" dirty="0">
                <a:solidFill>
                  <a:schemeClr val="tx1"/>
                </a:solidFill>
                <a:latin typeface="Comic Sans MS" pitchFamily="66" charset="0"/>
              </a:rPr>
              <a:t>Successful data analysis methods balance training data fit with </a:t>
            </a:r>
            <a:r>
              <a:rPr lang="en-US" sz="2800" b="1" kern="1200" dirty="0" smtClean="0">
                <a:solidFill>
                  <a:schemeClr val="tx1"/>
                </a:solidFill>
                <a:latin typeface="Comic Sans MS" pitchFamily="66" charset="0"/>
              </a:rPr>
              <a:t>complexity</a:t>
            </a:r>
            <a:endParaRPr lang="en-US" sz="2800" b="1" kern="1200" dirty="0">
              <a:solidFill>
                <a:schemeClr val="tx1"/>
              </a:solidFill>
              <a:latin typeface="Comic Sans MS" pitchFamily="66" charset="0"/>
            </a:endParaRPr>
          </a:p>
        </p:txBody>
      </p:sp>
      <p:sp>
        <p:nvSpPr>
          <p:cNvPr id="59396" name="Rectangle 3"/>
          <p:cNvSpPr>
            <a:spLocks noGrp="1" noChangeArrowheads="1"/>
          </p:cNvSpPr>
          <p:nvPr>
            <p:ph type="body" idx="1"/>
          </p:nvPr>
        </p:nvSpPr>
        <p:spPr/>
        <p:txBody>
          <a:bodyPr/>
          <a:lstStyle/>
          <a:p>
            <a:pPr lvl="1">
              <a:lnSpc>
                <a:spcPct val="90000"/>
              </a:lnSpc>
            </a:pPr>
            <a:r>
              <a:rPr lang="en-US" sz="2400" kern="1200" dirty="0">
                <a:latin typeface="Comic Sans MS" pitchFamily="66" charset="0"/>
                <a:ea typeface="+mj-ea"/>
                <a:cs typeface="+mj-cs"/>
              </a:rPr>
              <a:t>Too complex signature (to fit training data well) </a:t>
            </a:r>
            <a:r>
              <a:rPr lang="en-US" sz="2400" kern="1200" dirty="0">
                <a:latin typeface="Comic Sans MS" pitchFamily="66" charset="0"/>
                <a:ea typeface="+mj-ea"/>
                <a:cs typeface="+mj-cs"/>
                <a:sym typeface="Wingdings" pitchFamily="2" charset="2"/>
              </a:rPr>
              <a:t>overfitting (i.e., signature does not generalize</a:t>
            </a:r>
            <a:r>
              <a:rPr lang="en-US" sz="2400" kern="1200" dirty="0" smtClean="0">
                <a:latin typeface="Comic Sans MS" pitchFamily="66" charset="0"/>
                <a:ea typeface="+mj-ea"/>
                <a:cs typeface="+mj-cs"/>
                <a:sym typeface="Wingdings" pitchFamily="2" charset="2"/>
              </a:rPr>
              <a:t>)</a:t>
            </a:r>
          </a:p>
          <a:p>
            <a:pPr lvl="1">
              <a:lnSpc>
                <a:spcPct val="90000"/>
              </a:lnSpc>
            </a:pPr>
            <a:endParaRPr lang="en-US" sz="2400" kern="1200" dirty="0">
              <a:latin typeface="Comic Sans MS" pitchFamily="66" charset="0"/>
              <a:ea typeface="+mj-ea"/>
              <a:cs typeface="+mj-cs"/>
              <a:sym typeface="Wingdings" pitchFamily="2" charset="2"/>
            </a:endParaRPr>
          </a:p>
          <a:p>
            <a:pPr lvl="1">
              <a:lnSpc>
                <a:spcPct val="90000"/>
              </a:lnSpc>
            </a:pPr>
            <a:r>
              <a:rPr lang="en-US" sz="2400" kern="1200" dirty="0">
                <a:latin typeface="Comic Sans MS" pitchFamily="66" charset="0"/>
                <a:ea typeface="+mj-ea"/>
                <a:cs typeface="+mj-cs"/>
                <a:sym typeface="Wingdings" pitchFamily="2" charset="2"/>
              </a:rPr>
              <a:t>Too simplistic signature (to avoid overfitting)  </a:t>
            </a:r>
            <a:r>
              <a:rPr lang="en-US" sz="2400" kern="1200" dirty="0" err="1">
                <a:latin typeface="Comic Sans MS" pitchFamily="66" charset="0"/>
                <a:ea typeface="+mj-ea"/>
                <a:cs typeface="+mj-cs"/>
                <a:sym typeface="Wingdings" pitchFamily="2" charset="2"/>
              </a:rPr>
              <a:t>underfitting</a:t>
            </a:r>
            <a:r>
              <a:rPr lang="en-US" sz="2400" kern="1200" dirty="0">
                <a:latin typeface="Comic Sans MS" pitchFamily="66" charset="0"/>
                <a:ea typeface="+mj-ea"/>
                <a:cs typeface="+mj-cs"/>
                <a:sym typeface="Wingdings" pitchFamily="2" charset="2"/>
              </a:rPr>
              <a:t> (will generalize but the fit to both the training and future data will be low and predictive performance small).</a:t>
            </a:r>
          </a:p>
          <a:p>
            <a:pPr>
              <a:lnSpc>
                <a:spcPct val="90000"/>
              </a:lnSpc>
            </a:pPr>
            <a:endParaRPr lang="en-US" sz="2400" kern="1200" dirty="0">
              <a:latin typeface="Comic Sans MS" pitchFamily="66" charset="0"/>
              <a:ea typeface="+mj-ea"/>
              <a:cs typeface="+mj-cs"/>
            </a:endParaRPr>
          </a:p>
          <a:p>
            <a:pPr>
              <a:lnSpc>
                <a:spcPct val="90000"/>
              </a:lnSpc>
            </a:pPr>
            <a:endParaRPr lang="en-US" sz="2400" kern="1200" dirty="0">
              <a:latin typeface="Comic Sans MS" pitchFamily="66" charset="0"/>
              <a:ea typeface="+mj-ea"/>
              <a:cs typeface="+mj-cs"/>
            </a:endParaRPr>
          </a:p>
        </p:txBody>
      </p:sp>
      <p:sp>
        <p:nvSpPr>
          <p:cNvPr id="6" name="Line 7"/>
          <p:cNvSpPr>
            <a:spLocks noChangeShapeType="1"/>
          </p:cNvSpPr>
          <p:nvPr/>
        </p:nvSpPr>
        <p:spPr bwMode="auto">
          <a:xfrm>
            <a:off x="228600" y="914400"/>
            <a:ext cx="8610600" cy="0"/>
          </a:xfrm>
          <a:prstGeom prst="line">
            <a:avLst/>
          </a:prstGeom>
          <a:noFill/>
          <a:ln w="31750">
            <a:solidFill>
              <a:srgbClr val="CC3300"/>
            </a:solidFill>
            <a:round/>
            <a:headEnd/>
            <a:tailEnd/>
          </a:ln>
        </p:spPr>
        <p:txBody>
          <a:bodyPr/>
          <a:lstStyle/>
          <a:p>
            <a:endParaRPr lang="en-US"/>
          </a:p>
        </p:txBody>
      </p:sp>
    </p:spTree>
    <p:extLst>
      <p:ext uri="{BB962C8B-B14F-4D97-AF65-F5344CB8AC3E}">
        <p14:creationId xmlns:p14="http://schemas.microsoft.com/office/powerpoint/2010/main" val="12558263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
          <p:cNvSpPr>
            <a:spLocks noChangeArrowheads="1"/>
          </p:cNvSpPr>
          <p:nvPr/>
        </p:nvSpPr>
        <p:spPr bwMode="auto">
          <a:xfrm>
            <a:off x="0" y="76200"/>
            <a:ext cx="9144000" cy="811213"/>
          </a:xfrm>
          <a:prstGeom prst="rect">
            <a:avLst/>
          </a:prstGeom>
          <a:noFill/>
          <a:ln w="9525">
            <a:noFill/>
            <a:miter lim="800000"/>
            <a:headEnd/>
            <a:tailEnd/>
          </a:ln>
        </p:spPr>
        <p:txBody>
          <a:bodyPr lIns="0" tIns="0" rIns="0" bIns="0"/>
          <a:lstStyle/>
          <a:p>
            <a:pPr algn="ctr">
              <a:lnSpc>
                <a:spcPct val="90000"/>
              </a:lnSpc>
            </a:pPr>
            <a:r>
              <a:rPr lang="en-US" sz="2800" b="1" dirty="0" smtClean="0">
                <a:latin typeface="Comic Sans MS" pitchFamily="66" charset="0"/>
                <a:ea typeface="+mj-ea"/>
                <a:cs typeface="+mj-cs"/>
              </a:rPr>
              <a:t>Challenges in computational analysis of </a:t>
            </a:r>
            <a:r>
              <a:rPr lang="en-US" sz="2800" b="1" dirty="0" err="1" smtClean="0">
                <a:latin typeface="Comic Sans MS" pitchFamily="66" charset="0"/>
                <a:ea typeface="+mj-ea"/>
                <a:cs typeface="+mj-cs"/>
              </a:rPr>
              <a:t>omics</a:t>
            </a:r>
            <a:r>
              <a:rPr lang="en-US" sz="2800" b="1" dirty="0" smtClean="0">
                <a:latin typeface="Comic Sans MS" pitchFamily="66" charset="0"/>
                <a:ea typeface="+mj-ea"/>
                <a:cs typeface="+mj-cs"/>
              </a:rPr>
              <a:t> data</a:t>
            </a:r>
            <a:endParaRPr lang="en-US" sz="2800" b="1" dirty="0">
              <a:latin typeface="Comic Sans MS" pitchFamily="66" charset="0"/>
              <a:ea typeface="+mj-ea"/>
              <a:cs typeface="+mj-cs"/>
            </a:endParaRPr>
          </a:p>
        </p:txBody>
      </p:sp>
      <p:sp>
        <p:nvSpPr>
          <p:cNvPr id="27" name="Line 7"/>
          <p:cNvSpPr>
            <a:spLocks noChangeShapeType="1"/>
          </p:cNvSpPr>
          <p:nvPr/>
        </p:nvSpPr>
        <p:spPr bwMode="auto">
          <a:xfrm>
            <a:off x="228600" y="533400"/>
            <a:ext cx="8610600" cy="0"/>
          </a:xfrm>
          <a:prstGeom prst="line">
            <a:avLst/>
          </a:prstGeom>
          <a:noFill/>
          <a:ln w="31750">
            <a:solidFill>
              <a:srgbClr val="CC3300"/>
            </a:solidFill>
            <a:round/>
            <a:headEnd/>
            <a:tailEnd/>
          </a:ln>
        </p:spPr>
        <p:txBody>
          <a:bodyPr/>
          <a:lstStyle/>
          <a:p>
            <a:endParaRPr lang="en-US"/>
          </a:p>
        </p:txBody>
      </p:sp>
      <p:sp>
        <p:nvSpPr>
          <p:cNvPr id="4" name="Rectangle 2"/>
          <p:cNvSpPr>
            <a:spLocks noChangeArrowheads="1"/>
          </p:cNvSpPr>
          <p:nvPr/>
        </p:nvSpPr>
        <p:spPr bwMode="auto">
          <a:xfrm>
            <a:off x="533400" y="914400"/>
            <a:ext cx="8153400" cy="811213"/>
          </a:xfrm>
          <a:prstGeom prst="rect">
            <a:avLst/>
          </a:prstGeom>
          <a:noFill/>
          <a:ln w="9525">
            <a:noFill/>
            <a:miter lim="800000"/>
            <a:headEnd/>
            <a:tailEnd/>
          </a:ln>
        </p:spPr>
        <p:txBody>
          <a:bodyPr lIns="0" tIns="0" rIns="0" bIns="0"/>
          <a:lstStyle/>
          <a:p>
            <a:pPr>
              <a:lnSpc>
                <a:spcPct val="90000"/>
              </a:lnSpc>
            </a:pPr>
            <a:r>
              <a:rPr lang="en-US" sz="2400" dirty="0" smtClean="0">
                <a:latin typeface="Comic Sans MS" pitchFamily="66" charset="0"/>
                <a:ea typeface="+mj-ea"/>
                <a:cs typeface="+mj-cs"/>
              </a:rPr>
              <a:t>Relatively easy to develop a predictive model and even easier to believe that a model is when it is not.</a:t>
            </a:r>
          </a:p>
          <a:p>
            <a:pPr>
              <a:lnSpc>
                <a:spcPct val="90000"/>
              </a:lnSpc>
            </a:pPr>
            <a:endParaRPr lang="en-US" sz="2400" dirty="0">
              <a:latin typeface="Comic Sans MS" pitchFamily="66" charset="0"/>
              <a:ea typeface="+mj-ea"/>
              <a:cs typeface="+mj-cs"/>
            </a:endParaRPr>
          </a:p>
          <a:p>
            <a:pPr>
              <a:lnSpc>
                <a:spcPct val="90000"/>
              </a:lnSpc>
            </a:pPr>
            <a:r>
              <a:rPr lang="en-US" sz="2400" dirty="0" smtClean="0">
                <a:latin typeface="Comic Sans MS" pitchFamily="66" charset="0"/>
                <a:ea typeface="+mj-ea"/>
                <a:cs typeface="+mj-cs"/>
              </a:rPr>
              <a:t>There are both practical and theoretical problems.</a:t>
            </a:r>
          </a:p>
          <a:p>
            <a:pPr>
              <a:lnSpc>
                <a:spcPct val="90000"/>
              </a:lnSpc>
            </a:pPr>
            <a:endParaRPr lang="en-US" sz="2400" dirty="0" smtClean="0">
              <a:latin typeface="Comic Sans MS" pitchFamily="66" charset="0"/>
              <a:ea typeface="+mj-ea"/>
              <a:cs typeface="+mj-cs"/>
            </a:endParaRPr>
          </a:p>
          <a:p>
            <a:pPr>
              <a:lnSpc>
                <a:spcPct val="90000"/>
              </a:lnSpc>
            </a:pPr>
            <a:r>
              <a:rPr lang="en-US" sz="2400" dirty="0" err="1" smtClean="0">
                <a:latin typeface="Comic Sans MS" pitchFamily="66" charset="0"/>
                <a:ea typeface="+mj-ea"/>
                <a:cs typeface="+mj-cs"/>
              </a:rPr>
              <a:t>Omics</a:t>
            </a:r>
            <a:r>
              <a:rPr lang="en-US" sz="2400" dirty="0" smtClean="0">
                <a:latin typeface="Comic Sans MS" pitchFamily="66" charset="0"/>
                <a:ea typeface="+mj-ea"/>
                <a:cs typeface="+mj-cs"/>
              </a:rPr>
              <a:t> data has many special characteristics and it is difficult to analyze.</a:t>
            </a:r>
          </a:p>
          <a:p>
            <a:pPr>
              <a:lnSpc>
                <a:spcPct val="90000"/>
              </a:lnSpc>
            </a:pPr>
            <a:endParaRPr lang="en-US" sz="2400" dirty="0" smtClean="0">
              <a:latin typeface="Comic Sans MS" pitchFamily="66" charset="0"/>
              <a:ea typeface="+mj-ea"/>
              <a:cs typeface="+mj-cs"/>
            </a:endParaRPr>
          </a:p>
          <a:p>
            <a:pPr>
              <a:lnSpc>
                <a:spcPct val="90000"/>
              </a:lnSpc>
            </a:pPr>
            <a:endParaRPr lang="en-US" sz="2400" dirty="0" smtClean="0">
              <a:latin typeface="Comic Sans MS" pitchFamily="66" charset="0"/>
              <a:ea typeface="+mj-ea"/>
              <a:cs typeface="+mj-cs"/>
            </a:endParaRPr>
          </a:p>
        </p:txBody>
      </p:sp>
      <p:sp>
        <p:nvSpPr>
          <p:cNvPr id="5" name="Rectangle 4"/>
          <p:cNvSpPr/>
          <p:nvPr/>
        </p:nvSpPr>
        <p:spPr>
          <a:xfrm>
            <a:off x="571500" y="3783013"/>
            <a:ext cx="8001000" cy="2419124"/>
          </a:xfrm>
          <a:prstGeom prst="rect">
            <a:avLst/>
          </a:prstGeom>
        </p:spPr>
        <p:txBody>
          <a:bodyPr wrap="square">
            <a:spAutoFit/>
          </a:bodyPr>
          <a:lstStyle/>
          <a:p>
            <a:pPr>
              <a:lnSpc>
                <a:spcPct val="90000"/>
              </a:lnSpc>
            </a:pPr>
            <a:r>
              <a:rPr lang="en-US" sz="2400" dirty="0" smtClean="0">
                <a:latin typeface="Comic Sans MS" pitchFamily="66" charset="0"/>
              </a:rPr>
              <a:t>Example: </a:t>
            </a:r>
            <a:r>
              <a:rPr lang="en-US" sz="2400" dirty="0" err="1" smtClean="0">
                <a:latin typeface="Comic Sans MS" pitchFamily="66" charset="0"/>
              </a:rPr>
              <a:t>OvaCheck</a:t>
            </a:r>
            <a:r>
              <a:rPr lang="en-US" sz="2400" dirty="0" smtClean="0">
                <a:latin typeface="Comic Sans MS" pitchFamily="66" charset="0"/>
              </a:rPr>
              <a:t>, a blood test for early detection of epithelial ovarian </a:t>
            </a:r>
            <a:r>
              <a:rPr lang="en-US" sz="2400" dirty="0" err="1" smtClean="0">
                <a:latin typeface="Comic Sans MS" pitchFamily="66" charset="0"/>
              </a:rPr>
              <a:t>cance</a:t>
            </a:r>
            <a:r>
              <a:rPr lang="en-US" sz="2400" dirty="0" smtClean="0">
                <a:latin typeface="Comic Sans MS" pitchFamily="66" charset="0"/>
              </a:rPr>
              <a:t>, failed FDA approval.</a:t>
            </a:r>
          </a:p>
          <a:p>
            <a:pPr>
              <a:lnSpc>
                <a:spcPct val="90000"/>
              </a:lnSpc>
            </a:pPr>
            <a:r>
              <a:rPr lang="en-US" sz="2400" dirty="0" smtClean="0">
                <a:latin typeface="Comic Sans MS" pitchFamily="66" charset="0"/>
              </a:rPr>
              <a:t> - Looks for subtle changes in patterns of proteins levels </a:t>
            </a:r>
          </a:p>
          <a:p>
            <a:pPr>
              <a:lnSpc>
                <a:spcPct val="90000"/>
              </a:lnSpc>
            </a:pPr>
            <a:r>
              <a:rPr lang="en-US" sz="2400" dirty="0" smtClean="0">
                <a:latin typeface="Comic Sans MS" pitchFamily="66" charset="0"/>
              </a:rPr>
              <a:t> – Signature developed by genetic algorithm</a:t>
            </a:r>
          </a:p>
          <a:p>
            <a:pPr>
              <a:lnSpc>
                <a:spcPct val="90000"/>
              </a:lnSpc>
            </a:pPr>
            <a:r>
              <a:rPr lang="en-US" sz="2400" dirty="0" smtClean="0">
                <a:latin typeface="Comic Sans MS" pitchFamily="66" charset="0"/>
              </a:rPr>
              <a:t> - Data collected differently for the different patient groups  </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914400"/>
          </a:xfrm>
        </p:spPr>
        <p:txBody>
          <a:bodyPr>
            <a:normAutofit fontScale="90000"/>
          </a:bodyPr>
          <a:lstStyle/>
          <a:p>
            <a:r>
              <a:rPr lang="en-US" sz="2800" b="1" kern="1200" dirty="0">
                <a:solidFill>
                  <a:schemeClr val="tx1"/>
                </a:solidFill>
                <a:latin typeface="Comic Sans MS" pitchFamily="66" charset="0"/>
              </a:rPr>
              <a:t>The Support Vector Machine (SVM) </a:t>
            </a:r>
            <a:r>
              <a:rPr lang="en-US" sz="2800" b="1" kern="1200" dirty="0" smtClean="0">
                <a:solidFill>
                  <a:schemeClr val="tx1"/>
                </a:solidFill>
                <a:latin typeface="Comic Sans MS" pitchFamily="66" charset="0"/>
              </a:rPr>
              <a:t/>
            </a:r>
            <a:br>
              <a:rPr lang="en-US" sz="2800" b="1" kern="1200" dirty="0" smtClean="0">
                <a:solidFill>
                  <a:schemeClr val="tx1"/>
                </a:solidFill>
                <a:latin typeface="Comic Sans MS" pitchFamily="66" charset="0"/>
              </a:rPr>
            </a:br>
            <a:r>
              <a:rPr lang="en-US" sz="2800" b="1" kern="1200" dirty="0" smtClean="0">
                <a:solidFill>
                  <a:schemeClr val="tx1"/>
                </a:solidFill>
                <a:latin typeface="Comic Sans MS" pitchFamily="66" charset="0"/>
              </a:rPr>
              <a:t>approach </a:t>
            </a:r>
            <a:r>
              <a:rPr lang="en-US" sz="2800" b="1" kern="1200" dirty="0">
                <a:solidFill>
                  <a:schemeClr val="tx1"/>
                </a:solidFill>
                <a:latin typeface="Comic Sans MS" pitchFamily="66" charset="0"/>
              </a:rPr>
              <a:t>for building molecular signatures</a:t>
            </a:r>
          </a:p>
        </p:txBody>
      </p:sp>
      <p:sp>
        <p:nvSpPr>
          <p:cNvPr id="11" name="Content Placeholder 2"/>
          <p:cNvSpPr>
            <a:spLocks noGrp="1"/>
          </p:cNvSpPr>
          <p:nvPr>
            <p:ph idx="1"/>
          </p:nvPr>
        </p:nvSpPr>
        <p:spPr>
          <a:xfrm>
            <a:off x="304800" y="1600200"/>
            <a:ext cx="8458200" cy="4267200"/>
          </a:xfrm>
        </p:spPr>
        <p:txBody>
          <a:bodyPr>
            <a:noAutofit/>
          </a:bodyPr>
          <a:lstStyle/>
          <a:p>
            <a:pPr marL="514350" indent="-514350"/>
            <a:r>
              <a:rPr lang="en-US" sz="2400" kern="1200" dirty="0">
                <a:latin typeface="Comic Sans MS" pitchFamily="66" charset="0"/>
                <a:ea typeface="+mj-ea"/>
                <a:cs typeface="+mj-cs"/>
              </a:rPr>
              <a:t>Support vector machines (SVMs) is a binary classification algorithm.</a:t>
            </a:r>
          </a:p>
          <a:p>
            <a:pPr marL="514350" indent="-514350"/>
            <a:r>
              <a:rPr lang="en-US" sz="2400" kern="1200" dirty="0">
                <a:latin typeface="Comic Sans MS" pitchFamily="66" charset="0"/>
                <a:ea typeface="+mj-ea"/>
                <a:cs typeface="+mj-cs"/>
              </a:rPr>
              <a:t>SVMs are important because of (a) theoretical reasons:</a:t>
            </a:r>
          </a:p>
          <a:p>
            <a:pPr marL="690563" lvl="1" indent="-290513">
              <a:buFontTx/>
              <a:buChar char="-"/>
            </a:pPr>
            <a:r>
              <a:rPr lang="en-US" sz="1800" kern="1200" dirty="0">
                <a:latin typeface="Comic Sans MS" pitchFamily="66" charset="0"/>
                <a:ea typeface="+mj-ea"/>
                <a:cs typeface="+mj-cs"/>
              </a:rPr>
              <a:t>Robust to very large number of variables and small samples</a:t>
            </a:r>
          </a:p>
          <a:p>
            <a:pPr marL="690563" lvl="1" indent="-290513">
              <a:buFontTx/>
              <a:buChar char="-"/>
            </a:pPr>
            <a:r>
              <a:rPr lang="en-US" sz="1800" kern="1200" dirty="0">
                <a:latin typeface="Comic Sans MS" pitchFamily="66" charset="0"/>
                <a:ea typeface="+mj-ea"/>
                <a:cs typeface="+mj-cs"/>
              </a:rPr>
              <a:t>Can learn both simple and highly complex classification models</a:t>
            </a:r>
          </a:p>
          <a:p>
            <a:pPr marL="690563" lvl="1" indent="-290513">
              <a:buFontTx/>
              <a:buChar char="-"/>
            </a:pPr>
            <a:r>
              <a:rPr lang="en-US" sz="1800" kern="1200" dirty="0">
                <a:latin typeface="Comic Sans MS" pitchFamily="66" charset="0"/>
                <a:ea typeface="+mj-ea"/>
                <a:cs typeface="+mj-cs"/>
              </a:rPr>
              <a:t>Employ sophisticated mathematical principles to avoid overfitting</a:t>
            </a:r>
          </a:p>
          <a:p>
            <a:pPr marL="514350" indent="-514350">
              <a:buNone/>
            </a:pPr>
            <a:r>
              <a:rPr lang="en-US" sz="2400" kern="1200" dirty="0">
                <a:latin typeface="Comic Sans MS" pitchFamily="66" charset="0"/>
                <a:ea typeface="+mj-ea"/>
                <a:cs typeface="+mj-cs"/>
              </a:rPr>
              <a:t>	and (b) superior empirical results.</a:t>
            </a:r>
          </a:p>
        </p:txBody>
      </p:sp>
      <p:sp>
        <p:nvSpPr>
          <p:cNvPr id="5" name="Line 7"/>
          <p:cNvSpPr>
            <a:spLocks noChangeShapeType="1"/>
          </p:cNvSpPr>
          <p:nvPr/>
        </p:nvSpPr>
        <p:spPr bwMode="auto">
          <a:xfrm>
            <a:off x="228600" y="914400"/>
            <a:ext cx="8610600" cy="0"/>
          </a:xfrm>
          <a:prstGeom prst="line">
            <a:avLst/>
          </a:prstGeom>
          <a:noFill/>
          <a:ln w="31750">
            <a:solidFill>
              <a:srgbClr val="CC3300"/>
            </a:solidFill>
            <a:round/>
            <a:headEnd/>
            <a:tailEnd/>
          </a:ln>
        </p:spPr>
        <p:txBody>
          <a:bodyPr/>
          <a:lstStyle/>
          <a:p>
            <a:endParaRPr lang="en-US"/>
          </a:p>
        </p:txBody>
      </p:sp>
    </p:spTree>
    <p:extLst>
      <p:ext uri="{BB962C8B-B14F-4D97-AF65-F5344CB8AC3E}">
        <p14:creationId xmlns:p14="http://schemas.microsoft.com/office/powerpoint/2010/main" val="5291056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p:cNvSpPr>
            <a:spLocks noGrp="1"/>
          </p:cNvSpPr>
          <p:nvPr>
            <p:ph idx="1"/>
          </p:nvPr>
        </p:nvSpPr>
        <p:spPr>
          <a:xfrm>
            <a:off x="457200" y="838200"/>
            <a:ext cx="8077200" cy="5029200"/>
          </a:xfrm>
        </p:spPr>
        <p:txBody>
          <a:bodyPr>
            <a:noAutofit/>
          </a:bodyPr>
          <a:lstStyle/>
          <a:p>
            <a:pPr marL="533400" indent="-533400">
              <a:lnSpc>
                <a:spcPct val="80000"/>
              </a:lnSpc>
              <a:buFontTx/>
              <a:buAutoNum type="arabicPeriod"/>
            </a:pPr>
            <a:r>
              <a:rPr lang="en-US" sz="2400" kern="1200" dirty="0" smtClean="0">
                <a:latin typeface="Comic Sans MS" pitchFamily="66" charset="0"/>
                <a:ea typeface="+mj-ea"/>
                <a:cs typeface="+mj-cs"/>
              </a:rPr>
              <a:t>Models </a:t>
            </a:r>
            <a:r>
              <a:rPr lang="en-US" sz="2400" kern="1200" dirty="0">
                <a:latin typeface="Comic Sans MS" pitchFamily="66" charset="0"/>
                <a:ea typeface="+mj-ea"/>
                <a:cs typeface="+mj-cs"/>
              </a:rPr>
              <a:t>of disease phenotype/clinical outcome</a:t>
            </a:r>
          </a:p>
          <a:p>
            <a:pPr marL="736600" lvl="1" indent="-217488">
              <a:lnSpc>
                <a:spcPct val="80000"/>
              </a:lnSpc>
              <a:buFontTx/>
              <a:buChar char="•"/>
            </a:pPr>
            <a:r>
              <a:rPr lang="en-US" sz="2400" kern="1200" dirty="0">
                <a:latin typeface="Comic Sans MS" pitchFamily="66" charset="0"/>
                <a:ea typeface="+mj-ea"/>
                <a:cs typeface="+mj-cs"/>
              </a:rPr>
              <a:t>Diagnosis</a:t>
            </a:r>
          </a:p>
          <a:p>
            <a:pPr marL="736600" lvl="1" indent="-217488">
              <a:lnSpc>
                <a:spcPct val="80000"/>
              </a:lnSpc>
              <a:buFontTx/>
              <a:buChar char="•"/>
            </a:pPr>
            <a:r>
              <a:rPr lang="en-US" sz="2400" kern="1200" dirty="0">
                <a:latin typeface="Comic Sans MS" pitchFamily="66" charset="0"/>
                <a:ea typeface="+mj-ea"/>
                <a:cs typeface="+mj-cs"/>
              </a:rPr>
              <a:t>Prognosis, long-term disease management</a:t>
            </a:r>
          </a:p>
          <a:p>
            <a:pPr marL="736600" lvl="1" indent="-217488">
              <a:lnSpc>
                <a:spcPct val="80000"/>
              </a:lnSpc>
              <a:buFontTx/>
              <a:buChar char="•"/>
            </a:pPr>
            <a:r>
              <a:rPr lang="en-US" sz="2400" kern="1200" dirty="0">
                <a:latin typeface="Comic Sans MS" pitchFamily="66" charset="0"/>
                <a:ea typeface="+mj-ea"/>
                <a:cs typeface="+mj-cs"/>
              </a:rPr>
              <a:t>Personalized treatment (drug selection, titration)</a:t>
            </a:r>
          </a:p>
          <a:p>
            <a:pPr marL="533400" indent="-533400">
              <a:lnSpc>
                <a:spcPct val="80000"/>
              </a:lnSpc>
              <a:buFontTx/>
              <a:buAutoNum type="arabicPeriod"/>
            </a:pPr>
            <a:endParaRPr lang="en-US" sz="2400" kern="1200" dirty="0">
              <a:latin typeface="Comic Sans MS" pitchFamily="66" charset="0"/>
              <a:ea typeface="+mj-ea"/>
              <a:cs typeface="+mj-cs"/>
            </a:endParaRPr>
          </a:p>
          <a:p>
            <a:pPr marL="533400" indent="-533400">
              <a:lnSpc>
                <a:spcPct val="80000"/>
              </a:lnSpc>
              <a:buFontTx/>
              <a:buAutoNum type="arabicPeriod"/>
            </a:pPr>
            <a:r>
              <a:rPr lang="en-US" sz="2400" kern="1200" dirty="0" smtClean="0">
                <a:latin typeface="Comic Sans MS" pitchFamily="66" charset="0"/>
                <a:ea typeface="+mj-ea"/>
                <a:cs typeface="+mj-cs"/>
              </a:rPr>
              <a:t>Biomarkers </a:t>
            </a:r>
            <a:r>
              <a:rPr lang="en-US" sz="2400" kern="1200" dirty="0">
                <a:latin typeface="Comic Sans MS" pitchFamily="66" charset="0"/>
                <a:ea typeface="+mj-ea"/>
                <a:cs typeface="+mj-cs"/>
              </a:rPr>
              <a:t>for diagnosis, or outcome prediction</a:t>
            </a:r>
          </a:p>
          <a:p>
            <a:pPr marL="736600" lvl="1" indent="-217488">
              <a:lnSpc>
                <a:spcPct val="80000"/>
              </a:lnSpc>
              <a:buFontTx/>
              <a:buChar char="•"/>
            </a:pPr>
            <a:r>
              <a:rPr lang="en-US" sz="2400" kern="1200" dirty="0">
                <a:latin typeface="Comic Sans MS" pitchFamily="66" charset="0"/>
                <a:ea typeface="+mj-ea"/>
                <a:cs typeface="+mj-cs"/>
              </a:rPr>
              <a:t>Make the above tasks resource efficient, and easy to use in clinical practice</a:t>
            </a:r>
          </a:p>
          <a:p>
            <a:pPr marL="533400" indent="-533400">
              <a:lnSpc>
                <a:spcPct val="80000"/>
              </a:lnSpc>
              <a:buFontTx/>
              <a:buAutoNum type="arabicPeriod"/>
            </a:pPr>
            <a:endParaRPr lang="en-US" sz="2400" kern="1200" dirty="0">
              <a:latin typeface="Comic Sans MS" pitchFamily="66" charset="0"/>
              <a:ea typeface="+mj-ea"/>
              <a:cs typeface="+mj-cs"/>
            </a:endParaRPr>
          </a:p>
          <a:p>
            <a:pPr marL="533400" indent="-533400">
              <a:lnSpc>
                <a:spcPct val="80000"/>
              </a:lnSpc>
              <a:buFontTx/>
              <a:buAutoNum type="arabicPeriod"/>
            </a:pPr>
            <a:r>
              <a:rPr lang="en-US" sz="2400" kern="1200" dirty="0" smtClean="0">
                <a:latin typeface="Comic Sans MS" pitchFamily="66" charset="0"/>
                <a:ea typeface="+mj-ea"/>
                <a:cs typeface="+mj-cs"/>
              </a:rPr>
              <a:t>Discovery </a:t>
            </a:r>
            <a:r>
              <a:rPr lang="en-US" sz="2400" kern="1200" dirty="0">
                <a:latin typeface="Comic Sans MS" pitchFamily="66" charset="0"/>
                <a:ea typeface="+mj-ea"/>
                <a:cs typeface="+mj-cs"/>
              </a:rPr>
              <a:t>of structure &amp; mechanisms (regulatory/interaction networks, pathways, sub-types)</a:t>
            </a:r>
          </a:p>
          <a:p>
            <a:pPr marL="736600" lvl="1" indent="-217488">
              <a:lnSpc>
                <a:spcPct val="80000"/>
              </a:lnSpc>
              <a:buFontTx/>
              <a:buChar char="•"/>
            </a:pPr>
            <a:r>
              <a:rPr lang="en-US" sz="2400" kern="1200" dirty="0">
                <a:latin typeface="Comic Sans MS" pitchFamily="66" charset="0"/>
                <a:ea typeface="+mj-ea"/>
                <a:cs typeface="+mj-cs"/>
              </a:rPr>
              <a:t>Leads for potential new drug candidates</a:t>
            </a:r>
          </a:p>
        </p:txBody>
      </p:sp>
      <p:sp>
        <p:nvSpPr>
          <p:cNvPr id="7" name="Title 1"/>
          <p:cNvSpPr>
            <a:spLocks noGrp="1"/>
          </p:cNvSpPr>
          <p:nvPr>
            <p:ph type="title"/>
          </p:nvPr>
        </p:nvSpPr>
        <p:spPr>
          <a:xfrm>
            <a:off x="0" y="0"/>
            <a:ext cx="9144000" cy="533400"/>
          </a:xfrm>
        </p:spPr>
        <p:txBody>
          <a:bodyPr>
            <a:normAutofit/>
          </a:bodyPr>
          <a:lstStyle/>
          <a:p>
            <a:r>
              <a:rPr lang="en-US" sz="2800" b="1" kern="1200" dirty="0">
                <a:solidFill>
                  <a:schemeClr val="tx1"/>
                </a:solidFill>
                <a:latin typeface="Comic Sans MS" pitchFamily="66" charset="0"/>
              </a:rPr>
              <a:t>U</a:t>
            </a:r>
            <a:r>
              <a:rPr lang="en-US" sz="2800" b="1" kern="1200" dirty="0" smtClean="0">
                <a:solidFill>
                  <a:schemeClr val="tx1"/>
                </a:solidFill>
                <a:latin typeface="Comic Sans MS" pitchFamily="66" charset="0"/>
              </a:rPr>
              <a:t>ses </a:t>
            </a:r>
            <a:r>
              <a:rPr lang="en-US" sz="2800" b="1" kern="1200" dirty="0">
                <a:solidFill>
                  <a:schemeClr val="tx1"/>
                </a:solidFill>
                <a:latin typeface="Comic Sans MS" pitchFamily="66" charset="0"/>
              </a:rPr>
              <a:t>of molecular signatures</a:t>
            </a:r>
          </a:p>
        </p:txBody>
      </p:sp>
      <p:sp>
        <p:nvSpPr>
          <p:cNvPr id="5" name="Line 7"/>
          <p:cNvSpPr>
            <a:spLocks noChangeShapeType="1"/>
          </p:cNvSpPr>
          <p:nvPr/>
        </p:nvSpPr>
        <p:spPr bwMode="auto">
          <a:xfrm>
            <a:off x="228600" y="533400"/>
            <a:ext cx="8610600" cy="0"/>
          </a:xfrm>
          <a:prstGeom prst="line">
            <a:avLst/>
          </a:prstGeom>
          <a:noFill/>
          <a:ln w="31750">
            <a:solidFill>
              <a:srgbClr val="CC3300"/>
            </a:solidFill>
            <a:round/>
            <a:headEnd/>
            <a:tailEnd/>
          </a:ln>
        </p:spPr>
        <p:txBody>
          <a:bodyPr/>
          <a:lstStyle/>
          <a:p>
            <a:endParaRPr lang="en-US"/>
          </a:p>
        </p:txBody>
      </p:sp>
    </p:spTree>
    <p:extLst>
      <p:ext uri="{BB962C8B-B14F-4D97-AF65-F5344CB8AC3E}">
        <p14:creationId xmlns:p14="http://schemas.microsoft.com/office/powerpoint/2010/main" val="14855255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 name="Straight Arrow Connector 17"/>
          <p:cNvCxnSpPr/>
          <p:nvPr/>
        </p:nvCxnSpPr>
        <p:spPr>
          <a:xfrm rot="5400000" flipH="1" flipV="1">
            <a:off x="1276729" y="2799531"/>
            <a:ext cx="2476940" cy="119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14600" y="4038600"/>
            <a:ext cx="4025482" cy="128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0" name="5-Point Star 19"/>
          <p:cNvSpPr/>
          <p:nvPr/>
        </p:nvSpPr>
        <p:spPr>
          <a:xfrm>
            <a:off x="2974655" y="2421717"/>
            <a:ext cx="172521" cy="184298"/>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5-Point Star 20"/>
          <p:cNvSpPr/>
          <p:nvPr/>
        </p:nvSpPr>
        <p:spPr>
          <a:xfrm>
            <a:off x="3089669" y="1868823"/>
            <a:ext cx="172521" cy="184298"/>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5-Point Star 21"/>
          <p:cNvSpPr/>
          <p:nvPr/>
        </p:nvSpPr>
        <p:spPr>
          <a:xfrm>
            <a:off x="2859641" y="2175986"/>
            <a:ext cx="172521" cy="184298"/>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5-Point Star 22"/>
          <p:cNvSpPr/>
          <p:nvPr/>
        </p:nvSpPr>
        <p:spPr>
          <a:xfrm>
            <a:off x="3377203" y="2114554"/>
            <a:ext cx="172521" cy="184298"/>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5-Point Star 23"/>
          <p:cNvSpPr/>
          <p:nvPr/>
        </p:nvSpPr>
        <p:spPr>
          <a:xfrm>
            <a:off x="3549724" y="2483149"/>
            <a:ext cx="172521" cy="184298"/>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5-Point Star 24"/>
          <p:cNvSpPr/>
          <p:nvPr/>
        </p:nvSpPr>
        <p:spPr>
          <a:xfrm>
            <a:off x="2917148" y="2790312"/>
            <a:ext cx="172521" cy="184298"/>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5-Point Star 25"/>
          <p:cNvSpPr/>
          <p:nvPr/>
        </p:nvSpPr>
        <p:spPr>
          <a:xfrm>
            <a:off x="3147176" y="2237419"/>
            <a:ext cx="172521" cy="184298"/>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5-Point Star 26"/>
          <p:cNvSpPr/>
          <p:nvPr/>
        </p:nvSpPr>
        <p:spPr>
          <a:xfrm>
            <a:off x="3549724" y="1868823"/>
            <a:ext cx="172521" cy="184298"/>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5-Point Star 27"/>
          <p:cNvSpPr/>
          <p:nvPr/>
        </p:nvSpPr>
        <p:spPr>
          <a:xfrm>
            <a:off x="3607231" y="2114554"/>
            <a:ext cx="172521" cy="184298"/>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5-Point Star 28"/>
          <p:cNvSpPr/>
          <p:nvPr/>
        </p:nvSpPr>
        <p:spPr>
          <a:xfrm>
            <a:off x="2687121" y="2483149"/>
            <a:ext cx="172521" cy="184298"/>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5-Point Star 29"/>
          <p:cNvSpPr/>
          <p:nvPr/>
        </p:nvSpPr>
        <p:spPr>
          <a:xfrm>
            <a:off x="3262189" y="2790312"/>
            <a:ext cx="172521" cy="184298"/>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5-Point Star 30"/>
          <p:cNvSpPr/>
          <p:nvPr/>
        </p:nvSpPr>
        <p:spPr>
          <a:xfrm>
            <a:off x="3089669" y="2606015"/>
            <a:ext cx="172521" cy="184298"/>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5504958" y="2544582"/>
            <a:ext cx="115014" cy="122865"/>
          </a:xfrm>
          <a:prstGeom prst="ellipse">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3" name="Oval 32"/>
          <p:cNvSpPr/>
          <p:nvPr/>
        </p:nvSpPr>
        <p:spPr>
          <a:xfrm>
            <a:off x="4987396" y="2790312"/>
            <a:ext cx="115014" cy="122865"/>
          </a:xfrm>
          <a:prstGeom prst="ellipse">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4" name="Oval 33"/>
          <p:cNvSpPr/>
          <p:nvPr/>
        </p:nvSpPr>
        <p:spPr>
          <a:xfrm>
            <a:off x="5274930" y="2913178"/>
            <a:ext cx="115014" cy="122865"/>
          </a:xfrm>
          <a:prstGeom prst="ellipse">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5" name="Oval 34"/>
          <p:cNvSpPr/>
          <p:nvPr/>
        </p:nvSpPr>
        <p:spPr>
          <a:xfrm>
            <a:off x="5619972" y="2298852"/>
            <a:ext cx="115014" cy="122865"/>
          </a:xfrm>
          <a:prstGeom prst="ellipse">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6" name="Oval 35"/>
          <p:cNvSpPr/>
          <p:nvPr/>
        </p:nvSpPr>
        <p:spPr>
          <a:xfrm>
            <a:off x="5734985" y="2851745"/>
            <a:ext cx="115014" cy="122865"/>
          </a:xfrm>
          <a:prstGeom prst="ellipse">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7" name="Oval 36"/>
          <p:cNvSpPr/>
          <p:nvPr/>
        </p:nvSpPr>
        <p:spPr>
          <a:xfrm>
            <a:off x="5792492" y="2544582"/>
            <a:ext cx="115014" cy="122865"/>
          </a:xfrm>
          <a:prstGeom prst="ellipse">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8" name="Oval 37"/>
          <p:cNvSpPr/>
          <p:nvPr/>
        </p:nvSpPr>
        <p:spPr>
          <a:xfrm>
            <a:off x="5332437" y="2667447"/>
            <a:ext cx="115014" cy="122865"/>
          </a:xfrm>
          <a:prstGeom prst="ellipse">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9" name="Oval 38"/>
          <p:cNvSpPr/>
          <p:nvPr/>
        </p:nvSpPr>
        <p:spPr>
          <a:xfrm>
            <a:off x="5389944" y="2360284"/>
            <a:ext cx="115014" cy="122865"/>
          </a:xfrm>
          <a:prstGeom prst="ellipse">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0" name="Oval 39"/>
          <p:cNvSpPr/>
          <p:nvPr/>
        </p:nvSpPr>
        <p:spPr>
          <a:xfrm>
            <a:off x="4814875" y="2913178"/>
            <a:ext cx="115014" cy="122865"/>
          </a:xfrm>
          <a:prstGeom prst="ellipse">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1" name="Oval 40"/>
          <p:cNvSpPr/>
          <p:nvPr/>
        </p:nvSpPr>
        <p:spPr>
          <a:xfrm>
            <a:off x="5044903" y="3097476"/>
            <a:ext cx="115014" cy="122865"/>
          </a:xfrm>
          <a:prstGeom prst="ellipse">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2" name="Oval 41"/>
          <p:cNvSpPr/>
          <p:nvPr/>
        </p:nvSpPr>
        <p:spPr>
          <a:xfrm>
            <a:off x="5447451" y="3036043"/>
            <a:ext cx="115014" cy="122865"/>
          </a:xfrm>
          <a:prstGeom prst="ellipse">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3" name="Oval 42"/>
          <p:cNvSpPr/>
          <p:nvPr/>
        </p:nvSpPr>
        <p:spPr>
          <a:xfrm>
            <a:off x="5562465" y="2790312"/>
            <a:ext cx="115014" cy="122865"/>
          </a:xfrm>
          <a:prstGeom prst="ellipse">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4" name="Oval 43"/>
          <p:cNvSpPr/>
          <p:nvPr/>
        </p:nvSpPr>
        <p:spPr>
          <a:xfrm>
            <a:off x="4584848" y="2975891"/>
            <a:ext cx="115014" cy="122865"/>
          </a:xfrm>
          <a:prstGeom prst="ellipse">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5" name="Oval 44"/>
          <p:cNvSpPr/>
          <p:nvPr/>
        </p:nvSpPr>
        <p:spPr>
          <a:xfrm>
            <a:off x="4872382" y="2483149"/>
            <a:ext cx="115014" cy="122865"/>
          </a:xfrm>
          <a:prstGeom prst="ellipse">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6" name="Oval 45"/>
          <p:cNvSpPr/>
          <p:nvPr/>
        </p:nvSpPr>
        <p:spPr>
          <a:xfrm>
            <a:off x="5159917" y="2483149"/>
            <a:ext cx="115014" cy="122865"/>
          </a:xfrm>
          <a:prstGeom prst="ellipse">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7" name="Oval 46"/>
          <p:cNvSpPr/>
          <p:nvPr/>
        </p:nvSpPr>
        <p:spPr>
          <a:xfrm>
            <a:off x="5965013" y="2974610"/>
            <a:ext cx="115014" cy="122865"/>
          </a:xfrm>
          <a:prstGeom prst="ellipse">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8" name="Oval 47"/>
          <p:cNvSpPr/>
          <p:nvPr/>
        </p:nvSpPr>
        <p:spPr>
          <a:xfrm>
            <a:off x="5677479" y="3281773"/>
            <a:ext cx="115014" cy="122865"/>
          </a:xfrm>
          <a:prstGeom prst="ellipse">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9" name="Oval 48"/>
          <p:cNvSpPr/>
          <p:nvPr/>
        </p:nvSpPr>
        <p:spPr>
          <a:xfrm>
            <a:off x="5965013" y="2667447"/>
            <a:ext cx="115014" cy="122865"/>
          </a:xfrm>
          <a:prstGeom prst="ellipse">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50" name="Oval 49"/>
          <p:cNvSpPr/>
          <p:nvPr/>
        </p:nvSpPr>
        <p:spPr>
          <a:xfrm>
            <a:off x="5389944" y="3343206"/>
            <a:ext cx="115014" cy="122865"/>
          </a:xfrm>
          <a:prstGeom prst="ellipse">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51" name="Right Brace 50"/>
          <p:cNvSpPr/>
          <p:nvPr/>
        </p:nvSpPr>
        <p:spPr>
          <a:xfrm rot="5400000">
            <a:off x="5326549" y="2728296"/>
            <a:ext cx="184298" cy="1782713"/>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2" name="TextBox 51"/>
          <p:cNvSpPr txBox="1"/>
          <p:nvPr/>
        </p:nvSpPr>
        <p:spPr>
          <a:xfrm>
            <a:off x="4822941" y="3711802"/>
            <a:ext cx="1482457" cy="338554"/>
          </a:xfrm>
          <a:prstGeom prst="rect">
            <a:avLst/>
          </a:prstGeom>
          <a:noFill/>
        </p:spPr>
        <p:txBody>
          <a:bodyPr wrap="none" rtlCol="0">
            <a:spAutoFit/>
          </a:bodyPr>
          <a:lstStyle/>
          <a:p>
            <a:r>
              <a:rPr lang="en-US" sz="1600" dirty="0" smtClean="0"/>
              <a:t>Cancer patients</a:t>
            </a:r>
            <a:endParaRPr lang="en-US" sz="1600" dirty="0"/>
          </a:p>
        </p:txBody>
      </p:sp>
      <p:sp>
        <p:nvSpPr>
          <p:cNvPr id="53" name="Right Brace 52"/>
          <p:cNvSpPr/>
          <p:nvPr/>
        </p:nvSpPr>
        <p:spPr>
          <a:xfrm rot="5400000">
            <a:off x="3255661" y="2958964"/>
            <a:ext cx="185578" cy="1322658"/>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4" name="TextBox 53"/>
          <p:cNvSpPr txBox="1"/>
          <p:nvPr/>
        </p:nvSpPr>
        <p:spPr>
          <a:xfrm>
            <a:off x="2823886" y="3711802"/>
            <a:ext cx="1528945" cy="338554"/>
          </a:xfrm>
          <a:prstGeom prst="rect">
            <a:avLst/>
          </a:prstGeom>
          <a:noFill/>
        </p:spPr>
        <p:txBody>
          <a:bodyPr wrap="none" rtlCol="0">
            <a:spAutoFit/>
          </a:bodyPr>
          <a:lstStyle/>
          <a:p>
            <a:r>
              <a:rPr lang="en-US" sz="1600" dirty="0" smtClean="0"/>
              <a:t>Normal patients</a:t>
            </a:r>
            <a:endParaRPr lang="en-US" sz="1600" dirty="0"/>
          </a:p>
        </p:txBody>
      </p:sp>
      <p:sp>
        <p:nvSpPr>
          <p:cNvPr id="55" name="5-Point Star 54"/>
          <p:cNvSpPr/>
          <p:nvPr/>
        </p:nvSpPr>
        <p:spPr>
          <a:xfrm>
            <a:off x="3262189" y="1684525"/>
            <a:ext cx="172521" cy="184298"/>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5-Point Star 55"/>
          <p:cNvSpPr/>
          <p:nvPr/>
        </p:nvSpPr>
        <p:spPr>
          <a:xfrm>
            <a:off x="3837258" y="1930256"/>
            <a:ext cx="172521" cy="184298"/>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5-Point Star 56"/>
          <p:cNvSpPr/>
          <p:nvPr/>
        </p:nvSpPr>
        <p:spPr>
          <a:xfrm>
            <a:off x="3894765" y="2360284"/>
            <a:ext cx="172521" cy="184298"/>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p:cNvSpPr/>
          <p:nvPr/>
        </p:nvSpPr>
        <p:spPr>
          <a:xfrm>
            <a:off x="4584848" y="2977171"/>
            <a:ext cx="115014" cy="122865"/>
          </a:xfrm>
          <a:prstGeom prst="ellipse">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68" name="Oval 67"/>
          <p:cNvSpPr/>
          <p:nvPr/>
        </p:nvSpPr>
        <p:spPr>
          <a:xfrm>
            <a:off x="4872382" y="2484429"/>
            <a:ext cx="115014" cy="122865"/>
          </a:xfrm>
          <a:prstGeom prst="ellipse">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69" name="5-Point Star 68"/>
          <p:cNvSpPr/>
          <p:nvPr/>
        </p:nvSpPr>
        <p:spPr>
          <a:xfrm>
            <a:off x="3894765" y="2361564"/>
            <a:ext cx="172521" cy="184298"/>
          </a:xfrm>
          <a:prstGeom prst="star5">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TextBox 70"/>
          <p:cNvSpPr txBox="1"/>
          <p:nvPr/>
        </p:nvSpPr>
        <p:spPr>
          <a:xfrm>
            <a:off x="6553200" y="3886200"/>
            <a:ext cx="588186" cy="272943"/>
          </a:xfrm>
          <a:prstGeom prst="rect">
            <a:avLst/>
          </a:prstGeom>
          <a:noFill/>
        </p:spPr>
        <p:txBody>
          <a:bodyPr wrap="none" rtlCol="0">
            <a:spAutoFit/>
          </a:bodyPr>
          <a:lstStyle/>
          <a:p>
            <a:r>
              <a:rPr lang="en-US" sz="1600" dirty="0" smtClean="0"/>
              <a:t>Gene X</a:t>
            </a:r>
            <a:endParaRPr lang="en-US" sz="1600" dirty="0"/>
          </a:p>
        </p:txBody>
      </p:sp>
      <p:sp>
        <p:nvSpPr>
          <p:cNvPr id="72" name="TextBox 71"/>
          <p:cNvSpPr txBox="1"/>
          <p:nvPr/>
        </p:nvSpPr>
        <p:spPr>
          <a:xfrm>
            <a:off x="1981200" y="1219200"/>
            <a:ext cx="779381" cy="338554"/>
          </a:xfrm>
          <a:prstGeom prst="rect">
            <a:avLst/>
          </a:prstGeom>
          <a:noFill/>
        </p:spPr>
        <p:txBody>
          <a:bodyPr wrap="none" rtlCol="0">
            <a:spAutoFit/>
          </a:bodyPr>
          <a:lstStyle/>
          <a:p>
            <a:r>
              <a:rPr lang="en-US" sz="1600" dirty="0" smtClean="0"/>
              <a:t>Gene Y</a:t>
            </a:r>
            <a:endParaRPr lang="en-US" sz="1600" dirty="0"/>
          </a:p>
        </p:txBody>
      </p:sp>
      <p:sp>
        <p:nvSpPr>
          <p:cNvPr id="58" name="TextBox 57"/>
          <p:cNvSpPr txBox="1"/>
          <p:nvPr/>
        </p:nvSpPr>
        <p:spPr>
          <a:xfrm>
            <a:off x="1143000" y="4572000"/>
            <a:ext cx="7391400" cy="1200329"/>
          </a:xfrm>
          <a:prstGeom prst="rect">
            <a:avLst/>
          </a:prstGeom>
          <a:noFill/>
        </p:spPr>
        <p:txBody>
          <a:bodyPr wrap="square" rtlCol="0">
            <a:spAutoFit/>
          </a:bodyPr>
          <a:lstStyle/>
          <a:p>
            <a:pPr marL="227013" indent="-227013">
              <a:buFont typeface="Arial" charset="0"/>
              <a:buChar char="•"/>
            </a:pPr>
            <a:r>
              <a:rPr lang="en-US" sz="2400" dirty="0">
                <a:latin typeface="Comic Sans MS" pitchFamily="66" charset="0"/>
                <a:ea typeface="+mj-ea"/>
                <a:cs typeface="+mj-cs"/>
              </a:rPr>
              <a:t>Consider example dataset described by </a:t>
            </a:r>
            <a:r>
              <a:rPr lang="en-US" sz="2400" dirty="0" smtClean="0">
                <a:latin typeface="Comic Sans MS" pitchFamily="66" charset="0"/>
                <a:ea typeface="+mj-ea"/>
                <a:cs typeface="+mj-cs"/>
              </a:rPr>
              <a:t>2 </a:t>
            </a:r>
            <a:r>
              <a:rPr lang="en-US" sz="2400" dirty="0">
                <a:latin typeface="Comic Sans MS" pitchFamily="66" charset="0"/>
                <a:ea typeface="+mj-ea"/>
                <a:cs typeface="+mj-cs"/>
              </a:rPr>
              <a:t>genes, gene X and gene Y</a:t>
            </a:r>
          </a:p>
          <a:p>
            <a:pPr marL="227013" indent="-227013">
              <a:buFont typeface="Arial" charset="0"/>
              <a:buChar char="•"/>
            </a:pPr>
            <a:r>
              <a:rPr lang="en-US" sz="2400" dirty="0">
                <a:latin typeface="Comic Sans MS" pitchFamily="66" charset="0"/>
                <a:ea typeface="+mj-ea"/>
                <a:cs typeface="+mj-cs"/>
              </a:rPr>
              <a:t>Represent patients geometrically (by “vectors”)</a:t>
            </a:r>
          </a:p>
        </p:txBody>
      </p:sp>
      <p:sp>
        <p:nvSpPr>
          <p:cNvPr id="59" name="Title 1"/>
          <p:cNvSpPr>
            <a:spLocks noGrp="1"/>
          </p:cNvSpPr>
          <p:nvPr>
            <p:ph type="title"/>
          </p:nvPr>
        </p:nvSpPr>
        <p:spPr>
          <a:xfrm>
            <a:off x="0" y="0"/>
            <a:ext cx="9144000" cy="914400"/>
          </a:xfrm>
        </p:spPr>
        <p:txBody>
          <a:bodyPr>
            <a:normAutofit fontScale="90000"/>
          </a:bodyPr>
          <a:lstStyle/>
          <a:p>
            <a:r>
              <a:rPr lang="en-US" sz="2800" b="1" kern="1200" dirty="0">
                <a:solidFill>
                  <a:schemeClr val="tx1"/>
                </a:solidFill>
                <a:latin typeface="Comic Sans MS" pitchFamily="66" charset="0"/>
              </a:rPr>
              <a:t>The Support Vector Machine (SVM) </a:t>
            </a:r>
            <a:r>
              <a:rPr lang="en-US" sz="2800" b="1" kern="1200" dirty="0" smtClean="0">
                <a:solidFill>
                  <a:schemeClr val="tx1"/>
                </a:solidFill>
                <a:latin typeface="Comic Sans MS" pitchFamily="66" charset="0"/>
              </a:rPr>
              <a:t/>
            </a:r>
            <a:br>
              <a:rPr lang="en-US" sz="2800" b="1" kern="1200" dirty="0" smtClean="0">
                <a:solidFill>
                  <a:schemeClr val="tx1"/>
                </a:solidFill>
                <a:latin typeface="Comic Sans MS" pitchFamily="66" charset="0"/>
              </a:rPr>
            </a:br>
            <a:r>
              <a:rPr lang="en-US" sz="2800" b="1" kern="1200" dirty="0" smtClean="0">
                <a:solidFill>
                  <a:schemeClr val="tx1"/>
                </a:solidFill>
                <a:latin typeface="Comic Sans MS" pitchFamily="66" charset="0"/>
              </a:rPr>
              <a:t>approach </a:t>
            </a:r>
            <a:r>
              <a:rPr lang="en-US" sz="2800" b="1" kern="1200" dirty="0">
                <a:solidFill>
                  <a:schemeClr val="tx1"/>
                </a:solidFill>
                <a:latin typeface="Comic Sans MS" pitchFamily="66" charset="0"/>
              </a:rPr>
              <a:t>for building molecular signatures</a:t>
            </a:r>
          </a:p>
        </p:txBody>
      </p:sp>
      <p:sp>
        <p:nvSpPr>
          <p:cNvPr id="60" name="Line 7"/>
          <p:cNvSpPr>
            <a:spLocks noChangeShapeType="1"/>
          </p:cNvSpPr>
          <p:nvPr/>
        </p:nvSpPr>
        <p:spPr bwMode="auto">
          <a:xfrm>
            <a:off x="228600" y="914400"/>
            <a:ext cx="8610600" cy="0"/>
          </a:xfrm>
          <a:prstGeom prst="line">
            <a:avLst/>
          </a:prstGeom>
          <a:noFill/>
          <a:ln w="31750">
            <a:solidFill>
              <a:srgbClr val="CC3300"/>
            </a:solidFill>
            <a:round/>
            <a:headEnd/>
            <a:tailEnd/>
          </a:ln>
        </p:spPr>
        <p:txBody>
          <a:bodyPr/>
          <a:lstStyle/>
          <a:p>
            <a:endParaRPr lang="en-US"/>
          </a:p>
        </p:txBody>
      </p:sp>
    </p:spTree>
    <p:extLst>
      <p:ext uri="{BB962C8B-B14F-4D97-AF65-F5344CB8AC3E}">
        <p14:creationId xmlns:p14="http://schemas.microsoft.com/office/powerpoint/2010/main" val="39213956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TextBox 69"/>
          <p:cNvSpPr txBox="1"/>
          <p:nvPr/>
        </p:nvSpPr>
        <p:spPr>
          <a:xfrm>
            <a:off x="304800" y="4572000"/>
            <a:ext cx="8839200" cy="1569660"/>
          </a:xfrm>
          <a:prstGeom prst="rect">
            <a:avLst/>
          </a:prstGeom>
          <a:noFill/>
        </p:spPr>
        <p:txBody>
          <a:bodyPr wrap="square" rtlCol="0">
            <a:spAutoFit/>
          </a:bodyPr>
          <a:lstStyle/>
          <a:p>
            <a:r>
              <a:rPr lang="en-US" sz="2400" dirty="0">
                <a:latin typeface="Comic Sans MS" pitchFamily="66" charset="0"/>
                <a:ea typeface="+mj-ea"/>
                <a:cs typeface="+mj-cs"/>
              </a:rPr>
              <a:t>Find a linear decision surface (“hyperplane”) that can separate patient classes and has the largest distance  (i.e., largest “gap” or “margin”) between border-line patients (i.e., “support vectors”);</a:t>
            </a:r>
          </a:p>
        </p:txBody>
      </p:sp>
      <p:grpSp>
        <p:nvGrpSpPr>
          <p:cNvPr id="3" name="Group 10"/>
          <p:cNvGrpSpPr/>
          <p:nvPr/>
        </p:nvGrpSpPr>
        <p:grpSpPr>
          <a:xfrm>
            <a:off x="3434710" y="1143000"/>
            <a:ext cx="2070248" cy="2447217"/>
            <a:chOff x="1676400" y="2603313"/>
            <a:chExt cx="2743200" cy="3035487"/>
          </a:xfrm>
        </p:grpSpPr>
        <p:cxnSp>
          <p:nvCxnSpPr>
            <p:cNvPr id="13" name="Straight Connector 12"/>
            <p:cNvCxnSpPr/>
            <p:nvPr/>
          </p:nvCxnSpPr>
          <p:spPr>
            <a:xfrm rot="5400000">
              <a:off x="1257300" y="3162300"/>
              <a:ext cx="2590800" cy="175260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rot="5400000">
              <a:off x="2400300" y="3619500"/>
              <a:ext cx="2438400" cy="160020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rot="5400000">
              <a:off x="1867694" y="3542506"/>
              <a:ext cx="2360612" cy="1524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rot="1544137">
              <a:off x="3779223" y="2603313"/>
              <a:ext cx="566181" cy="338554"/>
            </a:xfrm>
            <a:prstGeom prst="rect">
              <a:avLst/>
            </a:prstGeom>
          </p:spPr>
          <p:txBody>
            <a:bodyPr wrap="none">
              <a:spAutoFit/>
            </a:bodyPr>
            <a:lstStyle/>
            <a:p>
              <a:r>
                <a:rPr lang="en-US" sz="1600" dirty="0" smtClean="0"/>
                <a:t>Gap </a:t>
              </a:r>
              <a:endParaRPr lang="en-US" sz="1600" dirty="0"/>
            </a:p>
          </p:txBody>
        </p:sp>
        <p:cxnSp>
          <p:nvCxnSpPr>
            <p:cNvPr id="17" name="Straight Arrow Connector 16"/>
            <p:cNvCxnSpPr/>
            <p:nvPr/>
          </p:nvCxnSpPr>
          <p:spPr>
            <a:xfrm>
              <a:off x="3429000" y="2743200"/>
              <a:ext cx="990600" cy="457200"/>
            </a:xfrm>
            <a:prstGeom prst="straightConnector1">
              <a:avLst/>
            </a:prstGeom>
            <a:ln w="19050">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grpSp>
      <p:cxnSp>
        <p:nvCxnSpPr>
          <p:cNvPr id="18" name="Straight Arrow Connector 17"/>
          <p:cNvCxnSpPr/>
          <p:nvPr/>
        </p:nvCxnSpPr>
        <p:spPr>
          <a:xfrm rot="5400000" flipH="1" flipV="1">
            <a:off x="1276729" y="2799531"/>
            <a:ext cx="2476940" cy="119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14600" y="4038600"/>
            <a:ext cx="4025482" cy="128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0" name="5-Point Star 19"/>
          <p:cNvSpPr/>
          <p:nvPr/>
        </p:nvSpPr>
        <p:spPr>
          <a:xfrm>
            <a:off x="2974655" y="2421717"/>
            <a:ext cx="172521" cy="184298"/>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5-Point Star 20"/>
          <p:cNvSpPr/>
          <p:nvPr/>
        </p:nvSpPr>
        <p:spPr>
          <a:xfrm>
            <a:off x="3089669" y="1868823"/>
            <a:ext cx="172521" cy="184298"/>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5-Point Star 21"/>
          <p:cNvSpPr/>
          <p:nvPr/>
        </p:nvSpPr>
        <p:spPr>
          <a:xfrm>
            <a:off x="2859641" y="2175986"/>
            <a:ext cx="172521" cy="184298"/>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5-Point Star 22"/>
          <p:cNvSpPr/>
          <p:nvPr/>
        </p:nvSpPr>
        <p:spPr>
          <a:xfrm>
            <a:off x="3377203" y="2114554"/>
            <a:ext cx="172521" cy="184298"/>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5-Point Star 23"/>
          <p:cNvSpPr/>
          <p:nvPr/>
        </p:nvSpPr>
        <p:spPr>
          <a:xfrm>
            <a:off x="3549724" y="2483149"/>
            <a:ext cx="172521" cy="184298"/>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5-Point Star 24"/>
          <p:cNvSpPr/>
          <p:nvPr/>
        </p:nvSpPr>
        <p:spPr>
          <a:xfrm>
            <a:off x="2917148" y="2790312"/>
            <a:ext cx="172521" cy="184298"/>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5-Point Star 25"/>
          <p:cNvSpPr/>
          <p:nvPr/>
        </p:nvSpPr>
        <p:spPr>
          <a:xfrm>
            <a:off x="3147176" y="2237419"/>
            <a:ext cx="172521" cy="184298"/>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5-Point Star 26"/>
          <p:cNvSpPr/>
          <p:nvPr/>
        </p:nvSpPr>
        <p:spPr>
          <a:xfrm>
            <a:off x="3549724" y="1868823"/>
            <a:ext cx="172521" cy="184298"/>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5-Point Star 27"/>
          <p:cNvSpPr/>
          <p:nvPr/>
        </p:nvSpPr>
        <p:spPr>
          <a:xfrm>
            <a:off x="3607231" y="2114554"/>
            <a:ext cx="172521" cy="184298"/>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5-Point Star 28"/>
          <p:cNvSpPr/>
          <p:nvPr/>
        </p:nvSpPr>
        <p:spPr>
          <a:xfrm>
            <a:off x="2687121" y="2483149"/>
            <a:ext cx="172521" cy="184298"/>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5-Point Star 29"/>
          <p:cNvSpPr/>
          <p:nvPr/>
        </p:nvSpPr>
        <p:spPr>
          <a:xfrm>
            <a:off x="3262189" y="2790312"/>
            <a:ext cx="172521" cy="184298"/>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5-Point Star 30"/>
          <p:cNvSpPr/>
          <p:nvPr/>
        </p:nvSpPr>
        <p:spPr>
          <a:xfrm>
            <a:off x="3089669" y="2606015"/>
            <a:ext cx="172521" cy="184298"/>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5504958" y="2544582"/>
            <a:ext cx="115014" cy="122865"/>
          </a:xfrm>
          <a:prstGeom prst="ellipse">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3" name="Oval 32"/>
          <p:cNvSpPr/>
          <p:nvPr/>
        </p:nvSpPr>
        <p:spPr>
          <a:xfrm>
            <a:off x="4987396" y="2790312"/>
            <a:ext cx="115014" cy="122865"/>
          </a:xfrm>
          <a:prstGeom prst="ellipse">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4" name="Oval 33"/>
          <p:cNvSpPr/>
          <p:nvPr/>
        </p:nvSpPr>
        <p:spPr>
          <a:xfrm>
            <a:off x="5274930" y="2913178"/>
            <a:ext cx="115014" cy="122865"/>
          </a:xfrm>
          <a:prstGeom prst="ellipse">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5" name="Oval 34"/>
          <p:cNvSpPr/>
          <p:nvPr/>
        </p:nvSpPr>
        <p:spPr>
          <a:xfrm>
            <a:off x="5619972" y="2298852"/>
            <a:ext cx="115014" cy="122865"/>
          </a:xfrm>
          <a:prstGeom prst="ellipse">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6" name="Oval 35"/>
          <p:cNvSpPr/>
          <p:nvPr/>
        </p:nvSpPr>
        <p:spPr>
          <a:xfrm>
            <a:off x="5734985" y="2851745"/>
            <a:ext cx="115014" cy="122865"/>
          </a:xfrm>
          <a:prstGeom prst="ellipse">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7" name="Oval 36"/>
          <p:cNvSpPr/>
          <p:nvPr/>
        </p:nvSpPr>
        <p:spPr>
          <a:xfrm>
            <a:off x="5792492" y="2544582"/>
            <a:ext cx="115014" cy="122865"/>
          </a:xfrm>
          <a:prstGeom prst="ellipse">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8" name="Oval 37"/>
          <p:cNvSpPr/>
          <p:nvPr/>
        </p:nvSpPr>
        <p:spPr>
          <a:xfrm>
            <a:off x="5332437" y="2667447"/>
            <a:ext cx="115014" cy="122865"/>
          </a:xfrm>
          <a:prstGeom prst="ellipse">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9" name="Oval 38"/>
          <p:cNvSpPr/>
          <p:nvPr/>
        </p:nvSpPr>
        <p:spPr>
          <a:xfrm>
            <a:off x="5389944" y="2360284"/>
            <a:ext cx="115014" cy="122865"/>
          </a:xfrm>
          <a:prstGeom prst="ellipse">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0" name="Oval 39"/>
          <p:cNvSpPr/>
          <p:nvPr/>
        </p:nvSpPr>
        <p:spPr>
          <a:xfrm>
            <a:off x="4814875" y="2913178"/>
            <a:ext cx="115014" cy="122865"/>
          </a:xfrm>
          <a:prstGeom prst="ellipse">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1" name="Oval 40"/>
          <p:cNvSpPr/>
          <p:nvPr/>
        </p:nvSpPr>
        <p:spPr>
          <a:xfrm>
            <a:off x="5044903" y="3097476"/>
            <a:ext cx="115014" cy="122865"/>
          </a:xfrm>
          <a:prstGeom prst="ellipse">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2" name="Oval 41"/>
          <p:cNvSpPr/>
          <p:nvPr/>
        </p:nvSpPr>
        <p:spPr>
          <a:xfrm>
            <a:off x="5447451" y="3036043"/>
            <a:ext cx="115014" cy="122865"/>
          </a:xfrm>
          <a:prstGeom prst="ellipse">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3" name="Oval 42"/>
          <p:cNvSpPr/>
          <p:nvPr/>
        </p:nvSpPr>
        <p:spPr>
          <a:xfrm>
            <a:off x="5562465" y="2790312"/>
            <a:ext cx="115014" cy="122865"/>
          </a:xfrm>
          <a:prstGeom prst="ellipse">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4" name="Oval 43"/>
          <p:cNvSpPr/>
          <p:nvPr/>
        </p:nvSpPr>
        <p:spPr>
          <a:xfrm>
            <a:off x="4584848" y="2975891"/>
            <a:ext cx="115014" cy="122865"/>
          </a:xfrm>
          <a:prstGeom prst="ellipse">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5" name="Oval 44"/>
          <p:cNvSpPr/>
          <p:nvPr/>
        </p:nvSpPr>
        <p:spPr>
          <a:xfrm>
            <a:off x="4872382" y="2483149"/>
            <a:ext cx="115014" cy="122865"/>
          </a:xfrm>
          <a:prstGeom prst="ellipse">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6" name="Oval 45"/>
          <p:cNvSpPr/>
          <p:nvPr/>
        </p:nvSpPr>
        <p:spPr>
          <a:xfrm>
            <a:off x="5159917" y="2483149"/>
            <a:ext cx="115014" cy="122865"/>
          </a:xfrm>
          <a:prstGeom prst="ellipse">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7" name="Oval 46"/>
          <p:cNvSpPr/>
          <p:nvPr/>
        </p:nvSpPr>
        <p:spPr>
          <a:xfrm>
            <a:off x="5965013" y="2974610"/>
            <a:ext cx="115014" cy="122865"/>
          </a:xfrm>
          <a:prstGeom prst="ellipse">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8" name="Oval 47"/>
          <p:cNvSpPr/>
          <p:nvPr/>
        </p:nvSpPr>
        <p:spPr>
          <a:xfrm>
            <a:off x="5677479" y="3281773"/>
            <a:ext cx="115014" cy="122865"/>
          </a:xfrm>
          <a:prstGeom prst="ellipse">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9" name="Oval 48"/>
          <p:cNvSpPr/>
          <p:nvPr/>
        </p:nvSpPr>
        <p:spPr>
          <a:xfrm>
            <a:off x="5965013" y="2667447"/>
            <a:ext cx="115014" cy="122865"/>
          </a:xfrm>
          <a:prstGeom prst="ellipse">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50" name="Oval 49"/>
          <p:cNvSpPr/>
          <p:nvPr/>
        </p:nvSpPr>
        <p:spPr>
          <a:xfrm>
            <a:off x="5389944" y="3343206"/>
            <a:ext cx="115014" cy="122865"/>
          </a:xfrm>
          <a:prstGeom prst="ellipse">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51" name="Right Brace 50"/>
          <p:cNvSpPr/>
          <p:nvPr/>
        </p:nvSpPr>
        <p:spPr>
          <a:xfrm rot="5400000">
            <a:off x="5326549" y="2728296"/>
            <a:ext cx="184298" cy="1782713"/>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2" name="TextBox 51"/>
          <p:cNvSpPr txBox="1"/>
          <p:nvPr/>
        </p:nvSpPr>
        <p:spPr>
          <a:xfrm>
            <a:off x="4822941" y="3711802"/>
            <a:ext cx="1482457" cy="338554"/>
          </a:xfrm>
          <a:prstGeom prst="rect">
            <a:avLst/>
          </a:prstGeom>
          <a:noFill/>
        </p:spPr>
        <p:txBody>
          <a:bodyPr wrap="none" rtlCol="0">
            <a:spAutoFit/>
          </a:bodyPr>
          <a:lstStyle/>
          <a:p>
            <a:r>
              <a:rPr lang="en-US" sz="1600" dirty="0" smtClean="0"/>
              <a:t>Cancer patients</a:t>
            </a:r>
            <a:endParaRPr lang="en-US" sz="1600" dirty="0"/>
          </a:p>
        </p:txBody>
      </p:sp>
      <p:sp>
        <p:nvSpPr>
          <p:cNvPr id="53" name="Right Brace 52"/>
          <p:cNvSpPr/>
          <p:nvPr/>
        </p:nvSpPr>
        <p:spPr>
          <a:xfrm rot="5400000">
            <a:off x="3255661" y="2958964"/>
            <a:ext cx="185578" cy="1322658"/>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4" name="TextBox 53"/>
          <p:cNvSpPr txBox="1"/>
          <p:nvPr/>
        </p:nvSpPr>
        <p:spPr>
          <a:xfrm>
            <a:off x="2823886" y="3711802"/>
            <a:ext cx="1528945" cy="338554"/>
          </a:xfrm>
          <a:prstGeom prst="rect">
            <a:avLst/>
          </a:prstGeom>
          <a:noFill/>
        </p:spPr>
        <p:txBody>
          <a:bodyPr wrap="none" rtlCol="0">
            <a:spAutoFit/>
          </a:bodyPr>
          <a:lstStyle/>
          <a:p>
            <a:r>
              <a:rPr lang="en-US" sz="1600" dirty="0" smtClean="0"/>
              <a:t>Normal patients</a:t>
            </a:r>
            <a:endParaRPr lang="en-US" sz="1600" dirty="0"/>
          </a:p>
        </p:txBody>
      </p:sp>
      <p:sp>
        <p:nvSpPr>
          <p:cNvPr id="55" name="5-Point Star 54"/>
          <p:cNvSpPr/>
          <p:nvPr/>
        </p:nvSpPr>
        <p:spPr>
          <a:xfrm>
            <a:off x="3262189" y="1684525"/>
            <a:ext cx="172521" cy="184298"/>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5-Point Star 55"/>
          <p:cNvSpPr/>
          <p:nvPr/>
        </p:nvSpPr>
        <p:spPr>
          <a:xfrm>
            <a:off x="3837258" y="1930256"/>
            <a:ext cx="172521" cy="184298"/>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5-Point Star 56"/>
          <p:cNvSpPr/>
          <p:nvPr/>
        </p:nvSpPr>
        <p:spPr>
          <a:xfrm>
            <a:off x="3894765" y="2360284"/>
            <a:ext cx="172521" cy="184298"/>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65"/>
          <p:cNvGrpSpPr/>
          <p:nvPr/>
        </p:nvGrpSpPr>
        <p:grpSpPr>
          <a:xfrm>
            <a:off x="3894765" y="2361564"/>
            <a:ext cx="1092631" cy="738472"/>
            <a:chOff x="7162800" y="1295400"/>
            <a:chExt cx="1447800" cy="915988"/>
          </a:xfrm>
        </p:grpSpPr>
        <p:sp>
          <p:nvSpPr>
            <p:cNvPr id="67" name="Oval 66"/>
            <p:cNvSpPr/>
            <p:nvPr/>
          </p:nvSpPr>
          <p:spPr>
            <a:xfrm>
              <a:off x="8077200" y="2058988"/>
              <a:ext cx="152400" cy="152400"/>
            </a:xfrm>
            <a:prstGeom prst="ellipse">
              <a:avLst/>
            </a:prstGeom>
            <a:solidFill>
              <a:srgbClr val="FFC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68" name="Oval 67"/>
            <p:cNvSpPr/>
            <p:nvPr/>
          </p:nvSpPr>
          <p:spPr>
            <a:xfrm>
              <a:off x="8458200" y="1447800"/>
              <a:ext cx="152400" cy="152400"/>
            </a:xfrm>
            <a:prstGeom prst="ellipse">
              <a:avLst/>
            </a:prstGeom>
            <a:solidFill>
              <a:srgbClr val="FFC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69" name="5-Point Star 68"/>
            <p:cNvSpPr/>
            <p:nvPr/>
          </p:nvSpPr>
          <p:spPr>
            <a:xfrm>
              <a:off x="7162800" y="1295400"/>
              <a:ext cx="228600" cy="228600"/>
            </a:xfrm>
            <a:prstGeom prst="star5">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1" name="TextBox 70"/>
          <p:cNvSpPr txBox="1"/>
          <p:nvPr/>
        </p:nvSpPr>
        <p:spPr>
          <a:xfrm>
            <a:off x="6553200" y="3886200"/>
            <a:ext cx="588186" cy="272943"/>
          </a:xfrm>
          <a:prstGeom prst="rect">
            <a:avLst/>
          </a:prstGeom>
          <a:noFill/>
        </p:spPr>
        <p:txBody>
          <a:bodyPr wrap="none" rtlCol="0">
            <a:spAutoFit/>
          </a:bodyPr>
          <a:lstStyle/>
          <a:p>
            <a:r>
              <a:rPr lang="en-US" sz="1600" dirty="0" smtClean="0"/>
              <a:t>Gene X</a:t>
            </a:r>
            <a:endParaRPr lang="en-US" sz="1600" dirty="0"/>
          </a:p>
        </p:txBody>
      </p:sp>
      <p:sp>
        <p:nvSpPr>
          <p:cNvPr id="72" name="TextBox 71"/>
          <p:cNvSpPr txBox="1"/>
          <p:nvPr/>
        </p:nvSpPr>
        <p:spPr>
          <a:xfrm>
            <a:off x="1981200" y="1219200"/>
            <a:ext cx="779381" cy="338554"/>
          </a:xfrm>
          <a:prstGeom prst="rect">
            <a:avLst/>
          </a:prstGeom>
          <a:noFill/>
        </p:spPr>
        <p:txBody>
          <a:bodyPr wrap="none" rtlCol="0">
            <a:spAutoFit/>
          </a:bodyPr>
          <a:lstStyle/>
          <a:p>
            <a:r>
              <a:rPr lang="en-US" sz="1600" dirty="0" smtClean="0"/>
              <a:t>Gene Y</a:t>
            </a:r>
            <a:endParaRPr lang="en-US" sz="1600" dirty="0"/>
          </a:p>
        </p:txBody>
      </p:sp>
      <p:sp>
        <p:nvSpPr>
          <p:cNvPr id="58" name="Title 1"/>
          <p:cNvSpPr>
            <a:spLocks noGrp="1"/>
          </p:cNvSpPr>
          <p:nvPr>
            <p:ph type="title"/>
          </p:nvPr>
        </p:nvSpPr>
        <p:spPr>
          <a:xfrm>
            <a:off x="0" y="0"/>
            <a:ext cx="9144000" cy="914400"/>
          </a:xfrm>
        </p:spPr>
        <p:txBody>
          <a:bodyPr>
            <a:normAutofit fontScale="90000"/>
          </a:bodyPr>
          <a:lstStyle/>
          <a:p>
            <a:r>
              <a:rPr lang="en-US" sz="2800" b="1" kern="1200" dirty="0">
                <a:solidFill>
                  <a:schemeClr val="tx1"/>
                </a:solidFill>
                <a:latin typeface="Comic Sans MS" pitchFamily="66" charset="0"/>
              </a:rPr>
              <a:t>The Support Vector Machine (SVM) </a:t>
            </a:r>
            <a:r>
              <a:rPr lang="en-US" sz="2800" b="1" kern="1200" dirty="0" smtClean="0">
                <a:solidFill>
                  <a:schemeClr val="tx1"/>
                </a:solidFill>
                <a:latin typeface="Comic Sans MS" pitchFamily="66" charset="0"/>
              </a:rPr>
              <a:t/>
            </a:r>
            <a:br>
              <a:rPr lang="en-US" sz="2800" b="1" kern="1200" dirty="0" smtClean="0">
                <a:solidFill>
                  <a:schemeClr val="tx1"/>
                </a:solidFill>
                <a:latin typeface="Comic Sans MS" pitchFamily="66" charset="0"/>
              </a:rPr>
            </a:br>
            <a:r>
              <a:rPr lang="en-US" sz="2800" b="1" kern="1200" dirty="0" smtClean="0">
                <a:solidFill>
                  <a:schemeClr val="tx1"/>
                </a:solidFill>
                <a:latin typeface="Comic Sans MS" pitchFamily="66" charset="0"/>
              </a:rPr>
              <a:t>approach </a:t>
            </a:r>
            <a:r>
              <a:rPr lang="en-US" sz="2800" b="1" kern="1200" dirty="0">
                <a:solidFill>
                  <a:schemeClr val="tx1"/>
                </a:solidFill>
                <a:latin typeface="Comic Sans MS" pitchFamily="66" charset="0"/>
              </a:rPr>
              <a:t>for building molecular signatures</a:t>
            </a:r>
          </a:p>
        </p:txBody>
      </p:sp>
      <p:sp>
        <p:nvSpPr>
          <p:cNvPr id="59" name="Line 7"/>
          <p:cNvSpPr>
            <a:spLocks noChangeShapeType="1"/>
          </p:cNvSpPr>
          <p:nvPr/>
        </p:nvSpPr>
        <p:spPr bwMode="auto">
          <a:xfrm>
            <a:off x="228600" y="914400"/>
            <a:ext cx="8610600" cy="0"/>
          </a:xfrm>
          <a:prstGeom prst="line">
            <a:avLst/>
          </a:prstGeom>
          <a:noFill/>
          <a:ln w="31750">
            <a:solidFill>
              <a:srgbClr val="CC3300"/>
            </a:solidFill>
            <a:round/>
            <a:headEnd/>
            <a:tailEnd/>
          </a:ln>
        </p:spPr>
        <p:txBody>
          <a:bodyPr/>
          <a:lstStyle/>
          <a:p>
            <a:endParaRPr lang="en-US"/>
          </a:p>
        </p:txBody>
      </p:sp>
    </p:spTree>
    <p:extLst>
      <p:ext uri="{BB962C8B-B14F-4D97-AF65-F5344CB8AC3E}">
        <p14:creationId xmlns:p14="http://schemas.microsoft.com/office/powerpoint/2010/main" val="2702798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TextBox 69"/>
          <p:cNvSpPr txBox="1"/>
          <p:nvPr/>
        </p:nvSpPr>
        <p:spPr>
          <a:xfrm>
            <a:off x="152400" y="4614208"/>
            <a:ext cx="8839200" cy="1938992"/>
          </a:xfrm>
          <a:prstGeom prst="rect">
            <a:avLst/>
          </a:prstGeom>
          <a:noFill/>
        </p:spPr>
        <p:txBody>
          <a:bodyPr wrap="square" rtlCol="0">
            <a:spAutoFit/>
          </a:bodyPr>
          <a:lstStyle/>
          <a:p>
            <a:pPr marL="227013" indent="-227013">
              <a:buFont typeface="Arial" charset="0"/>
              <a:buChar char="•"/>
            </a:pPr>
            <a:r>
              <a:rPr lang="en-US" sz="2400" dirty="0">
                <a:latin typeface="Comic Sans MS" pitchFamily="66" charset="0"/>
                <a:ea typeface="+mj-ea"/>
                <a:cs typeface="+mj-cs"/>
              </a:rPr>
              <a:t>If such linear decision surface does not exist, the data is mapped into a much higher dimensional space (“feature space”) where the separating decision surface is found;</a:t>
            </a:r>
          </a:p>
          <a:p>
            <a:pPr marL="227013" indent="-227013">
              <a:buFont typeface="Arial" charset="0"/>
              <a:buChar char="•"/>
            </a:pPr>
            <a:r>
              <a:rPr lang="en-US" sz="2400" dirty="0">
                <a:latin typeface="Comic Sans MS" pitchFamily="66" charset="0"/>
                <a:ea typeface="+mj-ea"/>
                <a:cs typeface="+mj-cs"/>
              </a:rPr>
              <a:t>The feature space is constructed via very clever mathematical projection (“kernel trick”).</a:t>
            </a:r>
          </a:p>
        </p:txBody>
      </p:sp>
      <p:pic>
        <p:nvPicPr>
          <p:cNvPr id="231" name="Picture 230"/>
          <p:cNvPicPr/>
          <p:nvPr/>
        </p:nvPicPr>
        <p:blipFill>
          <a:blip r:embed="rId3" cstate="print"/>
          <a:srcRect/>
          <a:stretch>
            <a:fillRect/>
          </a:stretch>
        </p:blipFill>
        <p:spPr bwMode="auto">
          <a:xfrm>
            <a:off x="381000" y="1143000"/>
            <a:ext cx="8153400" cy="3276600"/>
          </a:xfrm>
          <a:prstGeom prst="rect">
            <a:avLst/>
          </a:prstGeom>
          <a:noFill/>
          <a:ln w="9525">
            <a:noFill/>
            <a:miter lim="800000"/>
            <a:headEnd/>
            <a:tailEnd/>
          </a:ln>
        </p:spPr>
      </p:pic>
      <p:sp>
        <p:nvSpPr>
          <p:cNvPr id="7" name="Title 1"/>
          <p:cNvSpPr>
            <a:spLocks noGrp="1"/>
          </p:cNvSpPr>
          <p:nvPr>
            <p:ph type="title"/>
          </p:nvPr>
        </p:nvSpPr>
        <p:spPr>
          <a:xfrm>
            <a:off x="0" y="0"/>
            <a:ext cx="9144000" cy="914400"/>
          </a:xfrm>
        </p:spPr>
        <p:txBody>
          <a:bodyPr>
            <a:normAutofit fontScale="90000"/>
          </a:bodyPr>
          <a:lstStyle/>
          <a:p>
            <a:r>
              <a:rPr lang="en-US" sz="2800" b="1" kern="1200" dirty="0">
                <a:solidFill>
                  <a:schemeClr val="tx1"/>
                </a:solidFill>
                <a:latin typeface="Comic Sans MS" pitchFamily="66" charset="0"/>
              </a:rPr>
              <a:t>The Support Vector Machine (SVM) </a:t>
            </a:r>
            <a:r>
              <a:rPr lang="en-US" sz="2800" b="1" kern="1200" dirty="0" smtClean="0">
                <a:solidFill>
                  <a:schemeClr val="tx1"/>
                </a:solidFill>
                <a:latin typeface="Comic Sans MS" pitchFamily="66" charset="0"/>
              </a:rPr>
              <a:t/>
            </a:r>
            <a:br>
              <a:rPr lang="en-US" sz="2800" b="1" kern="1200" dirty="0" smtClean="0">
                <a:solidFill>
                  <a:schemeClr val="tx1"/>
                </a:solidFill>
                <a:latin typeface="Comic Sans MS" pitchFamily="66" charset="0"/>
              </a:rPr>
            </a:br>
            <a:r>
              <a:rPr lang="en-US" sz="2800" b="1" kern="1200" dirty="0" smtClean="0">
                <a:solidFill>
                  <a:schemeClr val="tx1"/>
                </a:solidFill>
                <a:latin typeface="Comic Sans MS" pitchFamily="66" charset="0"/>
              </a:rPr>
              <a:t>approach </a:t>
            </a:r>
            <a:r>
              <a:rPr lang="en-US" sz="2800" b="1" kern="1200" dirty="0">
                <a:solidFill>
                  <a:schemeClr val="tx1"/>
                </a:solidFill>
                <a:latin typeface="Comic Sans MS" pitchFamily="66" charset="0"/>
              </a:rPr>
              <a:t>for building molecular signatures</a:t>
            </a:r>
          </a:p>
        </p:txBody>
      </p:sp>
      <p:sp>
        <p:nvSpPr>
          <p:cNvPr id="8" name="Line 7"/>
          <p:cNvSpPr>
            <a:spLocks noChangeShapeType="1"/>
          </p:cNvSpPr>
          <p:nvPr/>
        </p:nvSpPr>
        <p:spPr bwMode="auto">
          <a:xfrm>
            <a:off x="228600" y="914400"/>
            <a:ext cx="8610600" cy="0"/>
          </a:xfrm>
          <a:prstGeom prst="line">
            <a:avLst/>
          </a:prstGeom>
          <a:noFill/>
          <a:ln w="31750">
            <a:solidFill>
              <a:srgbClr val="CC3300"/>
            </a:solidFill>
            <a:round/>
            <a:headEnd/>
            <a:tailEnd/>
          </a:ln>
        </p:spPr>
        <p:txBody>
          <a:bodyPr/>
          <a:lstStyle/>
          <a:p>
            <a:endParaRPr lang="en-US"/>
          </a:p>
        </p:txBody>
      </p:sp>
    </p:spTree>
    <p:extLst>
      <p:ext uri="{BB962C8B-B14F-4D97-AF65-F5344CB8AC3E}">
        <p14:creationId xmlns:p14="http://schemas.microsoft.com/office/powerpoint/2010/main" val="19042995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457200"/>
          </a:xfrm>
        </p:spPr>
        <p:txBody>
          <a:bodyPr>
            <a:normAutofit fontScale="90000"/>
          </a:bodyPr>
          <a:lstStyle/>
          <a:p>
            <a:r>
              <a:rPr lang="en-US" sz="2500" b="1" kern="1200" dirty="0">
                <a:solidFill>
                  <a:schemeClr val="tx1"/>
                </a:solidFill>
                <a:latin typeface="Comic Sans MS" pitchFamily="66" charset="0"/>
              </a:rPr>
              <a:t>E</a:t>
            </a:r>
            <a:r>
              <a:rPr lang="en-US" sz="2500" b="1" kern="1200" dirty="0" smtClean="0">
                <a:solidFill>
                  <a:schemeClr val="tx1"/>
                </a:solidFill>
                <a:latin typeface="Comic Sans MS" pitchFamily="66" charset="0"/>
              </a:rPr>
              <a:t>stimation </a:t>
            </a:r>
            <a:r>
              <a:rPr lang="en-US" sz="2500" b="1" kern="1200" dirty="0">
                <a:solidFill>
                  <a:schemeClr val="tx1"/>
                </a:solidFill>
                <a:latin typeface="Comic Sans MS" pitchFamily="66" charset="0"/>
              </a:rPr>
              <a:t>of signature accuracy</a:t>
            </a:r>
          </a:p>
        </p:txBody>
      </p:sp>
      <p:sp>
        <p:nvSpPr>
          <p:cNvPr id="6" name="Rectangle 4"/>
          <p:cNvSpPr>
            <a:spLocks noChangeArrowheads="1"/>
          </p:cNvSpPr>
          <p:nvPr/>
        </p:nvSpPr>
        <p:spPr bwMode="auto">
          <a:xfrm>
            <a:off x="7010400" y="1143000"/>
            <a:ext cx="685800" cy="685800"/>
          </a:xfrm>
          <a:prstGeom prst="rect">
            <a:avLst/>
          </a:prstGeom>
          <a:solidFill>
            <a:srgbClr val="FF0000"/>
          </a:solidFill>
          <a:ln w="12700" cap="sq">
            <a:solidFill>
              <a:schemeClr val="tx1"/>
            </a:solidFill>
            <a:miter lim="800000"/>
            <a:headEnd type="none" w="sm" len="sm"/>
            <a:tailEnd type="none" w="sm" len="sm"/>
          </a:ln>
          <a:effectLst/>
        </p:spPr>
        <p:txBody>
          <a:bodyPr wrap="none" anchor="ctr"/>
          <a:lstStyle/>
          <a:p>
            <a:pPr algn="ctr"/>
            <a:r>
              <a:rPr lang="en-US">
                <a:latin typeface="+mj-lt"/>
              </a:rPr>
              <a:t>test</a:t>
            </a:r>
          </a:p>
        </p:txBody>
      </p:sp>
      <p:sp>
        <p:nvSpPr>
          <p:cNvPr id="7" name="Rectangle 5"/>
          <p:cNvSpPr>
            <a:spLocks noChangeArrowheads="1"/>
          </p:cNvSpPr>
          <p:nvPr/>
        </p:nvSpPr>
        <p:spPr bwMode="auto">
          <a:xfrm>
            <a:off x="7010400" y="1905000"/>
            <a:ext cx="685800" cy="1752600"/>
          </a:xfrm>
          <a:prstGeom prst="rect">
            <a:avLst/>
          </a:prstGeom>
          <a:solidFill>
            <a:schemeClr val="accent5">
              <a:lumMod val="60000"/>
              <a:lumOff val="40000"/>
            </a:schemeClr>
          </a:solidFill>
          <a:ln w="12700" cap="sq">
            <a:solidFill>
              <a:schemeClr val="tx1"/>
            </a:solidFill>
            <a:miter lim="800000"/>
            <a:headEnd type="none" w="sm" len="sm"/>
            <a:tailEnd type="none" w="sm" len="sm"/>
          </a:ln>
          <a:effectLst/>
        </p:spPr>
        <p:txBody>
          <a:bodyPr wrap="none" anchor="ctr"/>
          <a:lstStyle/>
          <a:p>
            <a:pPr algn="ctr"/>
            <a:r>
              <a:rPr lang="en-US">
                <a:latin typeface="+mj-lt"/>
              </a:rPr>
              <a:t>train</a:t>
            </a:r>
          </a:p>
        </p:txBody>
      </p:sp>
      <p:sp>
        <p:nvSpPr>
          <p:cNvPr id="8" name="Rectangle 6"/>
          <p:cNvSpPr>
            <a:spLocks noChangeArrowheads="1"/>
          </p:cNvSpPr>
          <p:nvPr/>
        </p:nvSpPr>
        <p:spPr bwMode="auto">
          <a:xfrm>
            <a:off x="4953000" y="1143000"/>
            <a:ext cx="685800" cy="2514600"/>
          </a:xfrm>
          <a:prstGeom prst="rect">
            <a:avLst/>
          </a:prstGeom>
          <a:solidFill>
            <a:schemeClr val="accent5">
              <a:lumMod val="60000"/>
              <a:lumOff val="40000"/>
            </a:schemeClr>
          </a:solidFill>
          <a:ln w="12700" cap="sq">
            <a:solidFill>
              <a:schemeClr val="tx1"/>
            </a:solidFill>
            <a:miter lim="800000"/>
            <a:headEnd type="none" w="sm" len="sm"/>
            <a:tailEnd type="none" w="sm" len="sm"/>
          </a:ln>
          <a:effectLst/>
        </p:spPr>
        <p:txBody>
          <a:bodyPr wrap="none" anchor="ctr"/>
          <a:lstStyle/>
          <a:p>
            <a:pPr algn="ctr"/>
            <a:r>
              <a:rPr lang="en-US" dirty="0">
                <a:latin typeface="+mj-lt"/>
              </a:rPr>
              <a:t>data</a:t>
            </a:r>
          </a:p>
        </p:txBody>
      </p:sp>
      <p:sp>
        <p:nvSpPr>
          <p:cNvPr id="9" name="AutoShape 7"/>
          <p:cNvSpPr>
            <a:spLocks noChangeArrowheads="1"/>
          </p:cNvSpPr>
          <p:nvPr/>
        </p:nvSpPr>
        <p:spPr bwMode="auto">
          <a:xfrm>
            <a:off x="6019800" y="2209800"/>
            <a:ext cx="609600" cy="304800"/>
          </a:xfrm>
          <a:prstGeom prst="rightArrow">
            <a:avLst>
              <a:gd name="adj1" fmla="val 50000"/>
              <a:gd name="adj2" fmla="val 50000"/>
            </a:avLst>
          </a:prstGeom>
          <a:solidFill>
            <a:schemeClr val="tx1"/>
          </a:solidFill>
          <a:ln w="12700" cap="sq">
            <a:solidFill>
              <a:schemeClr val="tx1"/>
            </a:solidFill>
            <a:miter lim="800000"/>
            <a:headEnd type="none" w="sm" len="sm"/>
            <a:tailEnd type="none" w="sm" len="sm"/>
          </a:ln>
          <a:effectLst/>
        </p:spPr>
        <p:txBody>
          <a:bodyPr wrap="none" anchor="ctr"/>
          <a:lstStyle/>
          <a:p>
            <a:endParaRPr lang="en-US">
              <a:latin typeface="+mj-lt"/>
            </a:endParaRPr>
          </a:p>
        </p:txBody>
      </p:sp>
      <p:sp>
        <p:nvSpPr>
          <p:cNvPr id="10" name="Rectangle 20"/>
          <p:cNvSpPr>
            <a:spLocks noChangeArrowheads="1"/>
          </p:cNvSpPr>
          <p:nvPr/>
        </p:nvSpPr>
        <p:spPr bwMode="auto">
          <a:xfrm>
            <a:off x="5867400" y="4038600"/>
            <a:ext cx="533400" cy="2286000"/>
          </a:xfrm>
          <a:prstGeom prst="rect">
            <a:avLst/>
          </a:prstGeom>
          <a:solidFill>
            <a:schemeClr val="accent5">
              <a:lumMod val="60000"/>
              <a:lumOff val="40000"/>
            </a:schemeClr>
          </a:solidFill>
          <a:ln w="12700" cap="sq">
            <a:solidFill>
              <a:schemeClr val="tx1"/>
            </a:solidFill>
            <a:miter lim="800000"/>
            <a:headEnd type="none" w="sm" len="sm"/>
            <a:tailEnd type="none" w="sm" len="sm"/>
          </a:ln>
          <a:effectLst/>
        </p:spPr>
        <p:txBody>
          <a:bodyPr wrap="none" anchor="ctr"/>
          <a:lstStyle/>
          <a:p>
            <a:pPr algn="ctr"/>
            <a:endParaRPr lang="en-US" sz="2200">
              <a:latin typeface="+mj-lt"/>
            </a:endParaRPr>
          </a:p>
          <a:p>
            <a:pPr algn="ctr"/>
            <a:endParaRPr lang="en-US" sz="2200">
              <a:latin typeface="+mj-lt"/>
            </a:endParaRPr>
          </a:p>
          <a:p>
            <a:pPr algn="ctr"/>
            <a:endParaRPr lang="en-US" sz="2200">
              <a:latin typeface="+mj-lt"/>
            </a:endParaRPr>
          </a:p>
          <a:p>
            <a:pPr algn="ctr"/>
            <a:endParaRPr lang="en-US" sz="2200">
              <a:latin typeface="+mj-lt"/>
            </a:endParaRPr>
          </a:p>
          <a:p>
            <a:pPr algn="ctr"/>
            <a:r>
              <a:rPr lang="en-US" sz="2200">
                <a:latin typeface="+mj-lt"/>
              </a:rPr>
              <a:t>train</a:t>
            </a:r>
          </a:p>
        </p:txBody>
      </p:sp>
      <p:sp>
        <p:nvSpPr>
          <p:cNvPr id="11" name="Rectangle 21"/>
          <p:cNvSpPr>
            <a:spLocks noChangeArrowheads="1"/>
          </p:cNvSpPr>
          <p:nvPr/>
        </p:nvSpPr>
        <p:spPr bwMode="auto">
          <a:xfrm>
            <a:off x="5105400" y="4038600"/>
            <a:ext cx="533400" cy="2286000"/>
          </a:xfrm>
          <a:prstGeom prst="rect">
            <a:avLst/>
          </a:prstGeom>
          <a:solidFill>
            <a:schemeClr val="accent5">
              <a:lumMod val="60000"/>
              <a:lumOff val="40000"/>
            </a:schemeClr>
          </a:solidFill>
          <a:ln w="12700" cap="sq">
            <a:solidFill>
              <a:schemeClr val="tx1"/>
            </a:solidFill>
            <a:miter lim="800000"/>
            <a:headEnd type="none" w="sm" len="sm"/>
            <a:tailEnd type="none" w="sm" len="sm"/>
          </a:ln>
          <a:effectLst/>
        </p:spPr>
        <p:txBody>
          <a:bodyPr wrap="none" anchor="ctr"/>
          <a:lstStyle/>
          <a:p>
            <a:pPr algn="ctr"/>
            <a:endParaRPr lang="en-US" sz="2200">
              <a:latin typeface="+mj-lt"/>
            </a:endParaRPr>
          </a:p>
          <a:p>
            <a:pPr algn="ctr"/>
            <a:endParaRPr lang="en-US" sz="2200">
              <a:latin typeface="+mj-lt"/>
            </a:endParaRPr>
          </a:p>
          <a:p>
            <a:pPr algn="ctr"/>
            <a:endParaRPr lang="en-US" sz="2200">
              <a:latin typeface="+mj-lt"/>
            </a:endParaRPr>
          </a:p>
          <a:p>
            <a:pPr algn="ctr"/>
            <a:endParaRPr lang="en-US" sz="2200">
              <a:latin typeface="+mj-lt"/>
            </a:endParaRPr>
          </a:p>
          <a:p>
            <a:pPr algn="ctr"/>
            <a:r>
              <a:rPr lang="en-US" sz="2200">
                <a:latin typeface="+mj-lt"/>
              </a:rPr>
              <a:t>train</a:t>
            </a:r>
          </a:p>
        </p:txBody>
      </p:sp>
      <p:sp>
        <p:nvSpPr>
          <p:cNvPr id="12" name="Rectangle 22"/>
          <p:cNvSpPr>
            <a:spLocks noChangeArrowheads="1"/>
          </p:cNvSpPr>
          <p:nvPr/>
        </p:nvSpPr>
        <p:spPr bwMode="auto">
          <a:xfrm>
            <a:off x="4267200" y="4038600"/>
            <a:ext cx="533400" cy="2286000"/>
          </a:xfrm>
          <a:prstGeom prst="rect">
            <a:avLst/>
          </a:prstGeom>
          <a:solidFill>
            <a:schemeClr val="accent5">
              <a:lumMod val="60000"/>
              <a:lumOff val="40000"/>
            </a:schemeClr>
          </a:solidFill>
          <a:ln w="12700" cap="sq">
            <a:solidFill>
              <a:schemeClr val="tx1"/>
            </a:solidFill>
            <a:miter lim="800000"/>
            <a:headEnd type="none" w="sm" len="sm"/>
            <a:tailEnd type="none" w="sm" len="sm"/>
          </a:ln>
          <a:effectLst/>
        </p:spPr>
        <p:txBody>
          <a:bodyPr wrap="none" anchor="ctr"/>
          <a:lstStyle/>
          <a:p>
            <a:pPr algn="ctr"/>
            <a:endParaRPr lang="en-US" sz="2200">
              <a:latin typeface="+mj-lt"/>
            </a:endParaRPr>
          </a:p>
          <a:p>
            <a:pPr algn="ctr"/>
            <a:endParaRPr lang="en-US" sz="2200">
              <a:latin typeface="+mj-lt"/>
            </a:endParaRPr>
          </a:p>
          <a:p>
            <a:pPr algn="ctr"/>
            <a:endParaRPr lang="en-US" sz="2200">
              <a:latin typeface="+mj-lt"/>
            </a:endParaRPr>
          </a:p>
          <a:p>
            <a:pPr algn="ctr"/>
            <a:endParaRPr lang="en-US" sz="2200">
              <a:latin typeface="+mj-lt"/>
            </a:endParaRPr>
          </a:p>
          <a:p>
            <a:pPr algn="ctr"/>
            <a:r>
              <a:rPr lang="en-US" sz="2200">
                <a:latin typeface="+mj-lt"/>
              </a:rPr>
              <a:t>train</a:t>
            </a:r>
          </a:p>
        </p:txBody>
      </p:sp>
      <p:sp>
        <p:nvSpPr>
          <p:cNvPr id="13" name="AutoShape 7"/>
          <p:cNvSpPr>
            <a:spLocks noChangeArrowheads="1"/>
          </p:cNvSpPr>
          <p:nvPr/>
        </p:nvSpPr>
        <p:spPr bwMode="auto">
          <a:xfrm>
            <a:off x="3429000" y="5105400"/>
            <a:ext cx="609600" cy="304800"/>
          </a:xfrm>
          <a:prstGeom prst="rightArrow">
            <a:avLst>
              <a:gd name="adj1" fmla="val 50000"/>
              <a:gd name="adj2" fmla="val 50000"/>
            </a:avLst>
          </a:prstGeom>
          <a:solidFill>
            <a:schemeClr val="tx1"/>
          </a:solidFill>
          <a:ln w="12700" cap="sq">
            <a:solidFill>
              <a:schemeClr val="tx1"/>
            </a:solidFill>
            <a:miter lim="800000"/>
            <a:headEnd type="none" w="sm" len="sm"/>
            <a:tailEnd type="none" w="sm" len="sm"/>
          </a:ln>
          <a:effectLst/>
        </p:spPr>
        <p:txBody>
          <a:bodyPr wrap="none" anchor="ctr"/>
          <a:lstStyle/>
          <a:p>
            <a:endParaRPr lang="en-US" sz="2200">
              <a:latin typeface="+mj-lt"/>
            </a:endParaRPr>
          </a:p>
        </p:txBody>
      </p:sp>
      <p:sp>
        <p:nvSpPr>
          <p:cNvPr id="14" name="Rectangle 8"/>
          <p:cNvSpPr>
            <a:spLocks noChangeArrowheads="1"/>
          </p:cNvSpPr>
          <p:nvPr/>
        </p:nvSpPr>
        <p:spPr bwMode="auto">
          <a:xfrm>
            <a:off x="4267200" y="4038600"/>
            <a:ext cx="533400" cy="381000"/>
          </a:xfrm>
          <a:prstGeom prst="rect">
            <a:avLst/>
          </a:prstGeom>
          <a:solidFill>
            <a:srgbClr val="FF0000"/>
          </a:solidFill>
          <a:ln w="12700" cap="sq">
            <a:solidFill>
              <a:schemeClr val="tx1"/>
            </a:solidFill>
            <a:miter lim="800000"/>
            <a:headEnd type="none" w="sm" len="sm"/>
            <a:tailEnd type="none" w="sm" len="sm"/>
          </a:ln>
          <a:effectLst/>
        </p:spPr>
        <p:txBody>
          <a:bodyPr wrap="none" anchor="ctr"/>
          <a:lstStyle/>
          <a:p>
            <a:pPr algn="ctr"/>
            <a:r>
              <a:rPr lang="en-US" sz="2200">
                <a:latin typeface="+mj-lt"/>
              </a:rPr>
              <a:t>test</a:t>
            </a:r>
          </a:p>
        </p:txBody>
      </p:sp>
      <p:sp>
        <p:nvSpPr>
          <p:cNvPr id="15" name="Rectangle 11"/>
          <p:cNvSpPr>
            <a:spLocks noChangeArrowheads="1"/>
          </p:cNvSpPr>
          <p:nvPr/>
        </p:nvSpPr>
        <p:spPr bwMode="auto">
          <a:xfrm>
            <a:off x="5105400" y="4419600"/>
            <a:ext cx="533400" cy="381000"/>
          </a:xfrm>
          <a:prstGeom prst="rect">
            <a:avLst/>
          </a:prstGeom>
          <a:solidFill>
            <a:srgbClr val="FF0000"/>
          </a:solidFill>
          <a:ln w="12700" cap="sq">
            <a:solidFill>
              <a:schemeClr val="tx1"/>
            </a:solidFill>
            <a:miter lim="800000"/>
            <a:headEnd type="none" w="sm" len="sm"/>
            <a:tailEnd type="none" w="sm" len="sm"/>
          </a:ln>
          <a:effectLst/>
        </p:spPr>
        <p:txBody>
          <a:bodyPr wrap="none" anchor="ctr"/>
          <a:lstStyle/>
          <a:p>
            <a:pPr algn="ctr"/>
            <a:r>
              <a:rPr lang="en-US" sz="2200">
                <a:latin typeface="+mj-lt"/>
              </a:rPr>
              <a:t>test</a:t>
            </a:r>
          </a:p>
        </p:txBody>
      </p:sp>
      <p:sp>
        <p:nvSpPr>
          <p:cNvPr id="16" name="Rectangle 13"/>
          <p:cNvSpPr>
            <a:spLocks noChangeArrowheads="1"/>
          </p:cNvSpPr>
          <p:nvPr/>
        </p:nvSpPr>
        <p:spPr bwMode="auto">
          <a:xfrm>
            <a:off x="5867400" y="4800600"/>
            <a:ext cx="533400" cy="381000"/>
          </a:xfrm>
          <a:prstGeom prst="rect">
            <a:avLst/>
          </a:prstGeom>
          <a:solidFill>
            <a:srgbClr val="FF0000"/>
          </a:solidFill>
          <a:ln w="12700" cap="sq">
            <a:solidFill>
              <a:schemeClr val="tx1"/>
            </a:solidFill>
            <a:miter lim="800000"/>
            <a:headEnd type="none" w="sm" len="sm"/>
            <a:tailEnd type="none" w="sm" len="sm"/>
          </a:ln>
          <a:effectLst/>
        </p:spPr>
        <p:txBody>
          <a:bodyPr wrap="none" anchor="ctr"/>
          <a:lstStyle/>
          <a:p>
            <a:pPr algn="ctr"/>
            <a:r>
              <a:rPr lang="en-US" sz="2200">
                <a:latin typeface="+mj-lt"/>
              </a:rPr>
              <a:t>test</a:t>
            </a:r>
          </a:p>
        </p:txBody>
      </p:sp>
      <p:sp>
        <p:nvSpPr>
          <p:cNvPr id="17" name="Rectangle 14"/>
          <p:cNvSpPr>
            <a:spLocks noChangeArrowheads="1"/>
          </p:cNvSpPr>
          <p:nvPr/>
        </p:nvSpPr>
        <p:spPr bwMode="auto">
          <a:xfrm>
            <a:off x="6629400" y="4038600"/>
            <a:ext cx="533400" cy="2286000"/>
          </a:xfrm>
          <a:prstGeom prst="rect">
            <a:avLst/>
          </a:prstGeom>
          <a:solidFill>
            <a:schemeClr val="accent5">
              <a:lumMod val="60000"/>
              <a:lumOff val="40000"/>
            </a:schemeClr>
          </a:solidFill>
          <a:ln w="12700" cap="sq">
            <a:solidFill>
              <a:schemeClr val="tx1"/>
            </a:solidFill>
            <a:miter lim="800000"/>
            <a:headEnd type="none" w="sm" len="sm"/>
            <a:tailEnd type="none" w="sm" len="sm"/>
          </a:ln>
          <a:effectLst/>
        </p:spPr>
        <p:txBody>
          <a:bodyPr wrap="none" anchor="ctr"/>
          <a:lstStyle/>
          <a:p>
            <a:pPr algn="ctr"/>
            <a:endParaRPr lang="en-US" sz="2200">
              <a:latin typeface="+mj-lt"/>
            </a:endParaRPr>
          </a:p>
          <a:p>
            <a:pPr algn="ctr"/>
            <a:endParaRPr lang="en-US" sz="2200">
              <a:latin typeface="+mj-lt"/>
            </a:endParaRPr>
          </a:p>
          <a:p>
            <a:pPr algn="ctr"/>
            <a:endParaRPr lang="en-US" sz="2200">
              <a:latin typeface="+mj-lt"/>
            </a:endParaRPr>
          </a:p>
          <a:p>
            <a:pPr algn="ctr"/>
            <a:endParaRPr lang="en-US" sz="2200">
              <a:latin typeface="+mj-lt"/>
            </a:endParaRPr>
          </a:p>
          <a:p>
            <a:pPr algn="ctr"/>
            <a:r>
              <a:rPr lang="en-US" sz="2200">
                <a:latin typeface="+mj-lt"/>
              </a:rPr>
              <a:t>train</a:t>
            </a:r>
          </a:p>
        </p:txBody>
      </p:sp>
      <p:sp>
        <p:nvSpPr>
          <p:cNvPr id="18" name="Rectangle 15"/>
          <p:cNvSpPr>
            <a:spLocks noChangeArrowheads="1"/>
          </p:cNvSpPr>
          <p:nvPr/>
        </p:nvSpPr>
        <p:spPr bwMode="auto">
          <a:xfrm>
            <a:off x="6629400" y="5181600"/>
            <a:ext cx="533400" cy="381000"/>
          </a:xfrm>
          <a:prstGeom prst="rect">
            <a:avLst/>
          </a:prstGeom>
          <a:solidFill>
            <a:srgbClr val="FF0000"/>
          </a:solidFill>
          <a:ln w="12700" cap="sq">
            <a:solidFill>
              <a:schemeClr val="tx1"/>
            </a:solidFill>
            <a:miter lim="800000"/>
            <a:headEnd type="none" w="sm" len="sm"/>
            <a:tailEnd type="none" w="sm" len="sm"/>
          </a:ln>
          <a:effectLst/>
        </p:spPr>
        <p:txBody>
          <a:bodyPr wrap="none" anchor="ctr"/>
          <a:lstStyle/>
          <a:p>
            <a:pPr algn="ctr"/>
            <a:r>
              <a:rPr lang="en-US" sz="2200">
                <a:latin typeface="+mj-lt"/>
              </a:rPr>
              <a:t>test</a:t>
            </a:r>
          </a:p>
        </p:txBody>
      </p:sp>
      <p:sp>
        <p:nvSpPr>
          <p:cNvPr id="19" name="Rectangle 16"/>
          <p:cNvSpPr>
            <a:spLocks noChangeArrowheads="1"/>
          </p:cNvSpPr>
          <p:nvPr/>
        </p:nvSpPr>
        <p:spPr bwMode="auto">
          <a:xfrm>
            <a:off x="7391400" y="4038600"/>
            <a:ext cx="533400" cy="2286000"/>
          </a:xfrm>
          <a:prstGeom prst="rect">
            <a:avLst/>
          </a:prstGeom>
          <a:solidFill>
            <a:schemeClr val="accent5">
              <a:lumMod val="60000"/>
              <a:lumOff val="40000"/>
            </a:schemeClr>
          </a:solidFill>
          <a:ln w="12700" cap="sq">
            <a:solidFill>
              <a:schemeClr val="tx1"/>
            </a:solidFill>
            <a:miter lim="800000"/>
            <a:headEnd type="none" w="sm" len="sm"/>
            <a:tailEnd type="none" w="sm" len="sm"/>
          </a:ln>
          <a:effectLst/>
        </p:spPr>
        <p:txBody>
          <a:bodyPr wrap="none" anchor="ctr"/>
          <a:lstStyle/>
          <a:p>
            <a:pPr algn="ctr"/>
            <a:r>
              <a:rPr lang="en-US" sz="2200">
                <a:latin typeface="+mj-lt"/>
              </a:rPr>
              <a:t>train</a:t>
            </a:r>
          </a:p>
        </p:txBody>
      </p:sp>
      <p:sp>
        <p:nvSpPr>
          <p:cNvPr id="20" name="Rectangle 17"/>
          <p:cNvSpPr>
            <a:spLocks noChangeArrowheads="1"/>
          </p:cNvSpPr>
          <p:nvPr/>
        </p:nvSpPr>
        <p:spPr bwMode="auto">
          <a:xfrm>
            <a:off x="7391400" y="5562600"/>
            <a:ext cx="533400" cy="381000"/>
          </a:xfrm>
          <a:prstGeom prst="rect">
            <a:avLst/>
          </a:prstGeom>
          <a:solidFill>
            <a:srgbClr val="FF0000"/>
          </a:solidFill>
          <a:ln w="12700" cap="sq">
            <a:solidFill>
              <a:schemeClr val="tx1"/>
            </a:solidFill>
            <a:miter lim="800000"/>
            <a:headEnd type="none" w="sm" len="sm"/>
            <a:tailEnd type="none" w="sm" len="sm"/>
          </a:ln>
          <a:effectLst/>
        </p:spPr>
        <p:txBody>
          <a:bodyPr wrap="none" anchor="ctr"/>
          <a:lstStyle/>
          <a:p>
            <a:pPr algn="ctr"/>
            <a:r>
              <a:rPr lang="en-US" sz="2200">
                <a:latin typeface="+mj-lt"/>
              </a:rPr>
              <a:t>test</a:t>
            </a:r>
          </a:p>
        </p:txBody>
      </p:sp>
      <p:sp>
        <p:nvSpPr>
          <p:cNvPr id="21" name="Rectangle 18"/>
          <p:cNvSpPr>
            <a:spLocks noChangeArrowheads="1"/>
          </p:cNvSpPr>
          <p:nvPr/>
        </p:nvSpPr>
        <p:spPr bwMode="auto">
          <a:xfrm>
            <a:off x="8153400" y="4038600"/>
            <a:ext cx="533400" cy="2286000"/>
          </a:xfrm>
          <a:prstGeom prst="rect">
            <a:avLst/>
          </a:prstGeom>
          <a:solidFill>
            <a:schemeClr val="accent5">
              <a:lumMod val="60000"/>
              <a:lumOff val="40000"/>
            </a:schemeClr>
          </a:solidFill>
          <a:ln w="12700" cap="sq">
            <a:solidFill>
              <a:schemeClr val="tx1"/>
            </a:solidFill>
            <a:miter lim="800000"/>
            <a:headEnd type="none" w="sm" len="sm"/>
            <a:tailEnd type="none" w="sm" len="sm"/>
          </a:ln>
          <a:effectLst/>
        </p:spPr>
        <p:txBody>
          <a:bodyPr wrap="none" anchor="ctr"/>
          <a:lstStyle/>
          <a:p>
            <a:pPr algn="ctr"/>
            <a:r>
              <a:rPr lang="en-US" sz="2200">
                <a:latin typeface="+mj-lt"/>
              </a:rPr>
              <a:t>train</a:t>
            </a:r>
          </a:p>
        </p:txBody>
      </p:sp>
      <p:sp>
        <p:nvSpPr>
          <p:cNvPr id="22" name="Rectangle 19"/>
          <p:cNvSpPr>
            <a:spLocks noChangeArrowheads="1"/>
          </p:cNvSpPr>
          <p:nvPr/>
        </p:nvSpPr>
        <p:spPr bwMode="auto">
          <a:xfrm>
            <a:off x="8153400" y="5943600"/>
            <a:ext cx="533400" cy="381000"/>
          </a:xfrm>
          <a:prstGeom prst="rect">
            <a:avLst/>
          </a:prstGeom>
          <a:solidFill>
            <a:srgbClr val="FF0000"/>
          </a:solidFill>
          <a:ln w="12700" cap="sq">
            <a:solidFill>
              <a:schemeClr val="tx1"/>
            </a:solidFill>
            <a:miter lim="800000"/>
            <a:headEnd type="none" w="sm" len="sm"/>
            <a:tailEnd type="none" w="sm" len="sm"/>
          </a:ln>
          <a:effectLst/>
        </p:spPr>
        <p:txBody>
          <a:bodyPr wrap="none" anchor="ctr"/>
          <a:lstStyle/>
          <a:p>
            <a:pPr algn="ctr"/>
            <a:r>
              <a:rPr lang="en-US" sz="2200">
                <a:latin typeface="+mj-lt"/>
              </a:rPr>
              <a:t>test</a:t>
            </a:r>
          </a:p>
        </p:txBody>
      </p:sp>
      <p:sp>
        <p:nvSpPr>
          <p:cNvPr id="23" name="Rectangle 23"/>
          <p:cNvSpPr>
            <a:spLocks noChangeArrowheads="1"/>
          </p:cNvSpPr>
          <p:nvPr/>
        </p:nvSpPr>
        <p:spPr bwMode="auto">
          <a:xfrm>
            <a:off x="2667000" y="4038600"/>
            <a:ext cx="533400" cy="2286000"/>
          </a:xfrm>
          <a:prstGeom prst="rect">
            <a:avLst/>
          </a:prstGeom>
          <a:solidFill>
            <a:schemeClr val="accent5">
              <a:lumMod val="60000"/>
              <a:lumOff val="40000"/>
            </a:schemeClr>
          </a:solidFill>
          <a:ln w="12700" cap="sq">
            <a:solidFill>
              <a:schemeClr val="tx1"/>
            </a:solidFill>
            <a:miter lim="800000"/>
            <a:headEnd type="none" w="sm" len="sm"/>
            <a:tailEnd type="none" w="sm" len="sm"/>
          </a:ln>
          <a:effectLst/>
        </p:spPr>
        <p:txBody>
          <a:bodyPr wrap="none" anchor="ctr"/>
          <a:lstStyle/>
          <a:p>
            <a:pPr algn="ctr"/>
            <a:r>
              <a:rPr lang="en-US" sz="2200" dirty="0" smtClean="0">
                <a:latin typeface="+mj-lt"/>
              </a:rPr>
              <a:t>data</a:t>
            </a:r>
            <a:endParaRPr lang="en-US" sz="2200" dirty="0">
              <a:latin typeface="+mj-lt"/>
            </a:endParaRPr>
          </a:p>
        </p:txBody>
      </p:sp>
      <p:sp>
        <p:nvSpPr>
          <p:cNvPr id="24" name="Rectangle 23"/>
          <p:cNvSpPr/>
          <p:nvPr/>
        </p:nvSpPr>
        <p:spPr>
          <a:xfrm>
            <a:off x="381000" y="1752600"/>
            <a:ext cx="3701936" cy="830997"/>
          </a:xfrm>
          <a:prstGeom prst="rect">
            <a:avLst/>
          </a:prstGeom>
        </p:spPr>
        <p:txBody>
          <a:bodyPr wrap="square">
            <a:spAutoFit/>
          </a:bodyPr>
          <a:lstStyle/>
          <a:p>
            <a:r>
              <a:rPr lang="en-US" sz="2400" b="1" dirty="0">
                <a:latin typeface="Comic Sans MS" pitchFamily="66" charset="0"/>
                <a:ea typeface="+mj-ea"/>
                <a:cs typeface="+mj-cs"/>
              </a:rPr>
              <a:t>Large sample</a:t>
            </a:r>
            <a:r>
              <a:rPr lang="en-US" sz="2400" dirty="0">
                <a:latin typeface="Comic Sans MS" pitchFamily="66" charset="0"/>
                <a:ea typeface="+mj-ea"/>
                <a:cs typeface="+mj-cs"/>
              </a:rPr>
              <a:t> case: </a:t>
            </a:r>
          </a:p>
          <a:p>
            <a:r>
              <a:rPr lang="en-US" sz="2400" dirty="0">
                <a:latin typeface="Comic Sans MS" pitchFamily="66" charset="0"/>
                <a:ea typeface="+mj-ea"/>
                <a:cs typeface="+mj-cs"/>
              </a:rPr>
              <a:t>use hold-out validation</a:t>
            </a:r>
          </a:p>
        </p:txBody>
      </p:sp>
      <p:sp>
        <p:nvSpPr>
          <p:cNvPr id="25" name="Rectangle 24"/>
          <p:cNvSpPr/>
          <p:nvPr/>
        </p:nvSpPr>
        <p:spPr>
          <a:xfrm>
            <a:off x="38100" y="4590871"/>
            <a:ext cx="2628900" cy="1200329"/>
          </a:xfrm>
          <a:prstGeom prst="rect">
            <a:avLst/>
          </a:prstGeom>
        </p:spPr>
        <p:txBody>
          <a:bodyPr wrap="square">
            <a:spAutoFit/>
          </a:bodyPr>
          <a:lstStyle/>
          <a:p>
            <a:r>
              <a:rPr lang="en-US" sz="2400" b="1" dirty="0">
                <a:latin typeface="Comic Sans MS" pitchFamily="66" charset="0"/>
                <a:ea typeface="+mj-ea"/>
                <a:cs typeface="+mj-cs"/>
              </a:rPr>
              <a:t>Small sample </a:t>
            </a:r>
            <a:r>
              <a:rPr lang="en-US" sz="2400" dirty="0">
                <a:latin typeface="Comic Sans MS" pitchFamily="66" charset="0"/>
                <a:ea typeface="+mj-ea"/>
                <a:cs typeface="+mj-cs"/>
              </a:rPr>
              <a:t>case: use </a:t>
            </a:r>
            <a:r>
              <a:rPr lang="en-US" sz="2400" b="1" dirty="0">
                <a:latin typeface="Comic Sans MS" pitchFamily="66" charset="0"/>
                <a:ea typeface="+mj-ea"/>
                <a:cs typeface="+mj-cs"/>
              </a:rPr>
              <a:t>N-fold cross-validation</a:t>
            </a:r>
          </a:p>
        </p:txBody>
      </p:sp>
      <p:sp>
        <p:nvSpPr>
          <p:cNvPr id="26" name="Line 7"/>
          <p:cNvSpPr>
            <a:spLocks noChangeShapeType="1"/>
          </p:cNvSpPr>
          <p:nvPr/>
        </p:nvSpPr>
        <p:spPr bwMode="auto">
          <a:xfrm>
            <a:off x="228600" y="457200"/>
            <a:ext cx="8610600" cy="0"/>
          </a:xfrm>
          <a:prstGeom prst="line">
            <a:avLst/>
          </a:prstGeom>
          <a:noFill/>
          <a:ln w="31750">
            <a:solidFill>
              <a:srgbClr val="CC3300"/>
            </a:solidFill>
            <a:round/>
            <a:headEnd/>
            <a:tailEnd/>
          </a:ln>
        </p:spPr>
        <p:txBody>
          <a:bodyPr/>
          <a:lstStyle/>
          <a:p>
            <a:endParaRPr lang="en-US"/>
          </a:p>
        </p:txBody>
      </p:sp>
    </p:spTree>
    <p:extLst>
      <p:ext uri="{BB962C8B-B14F-4D97-AF65-F5344CB8AC3E}">
        <p14:creationId xmlns:p14="http://schemas.microsoft.com/office/powerpoint/2010/main" val="35796286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
          <p:cNvSpPr>
            <a:spLocks noChangeArrowheads="1"/>
          </p:cNvSpPr>
          <p:nvPr/>
        </p:nvSpPr>
        <p:spPr bwMode="auto">
          <a:xfrm>
            <a:off x="0" y="76200"/>
            <a:ext cx="9144000" cy="811213"/>
          </a:xfrm>
          <a:prstGeom prst="rect">
            <a:avLst/>
          </a:prstGeom>
          <a:noFill/>
          <a:ln w="9525">
            <a:noFill/>
            <a:miter lim="800000"/>
            <a:headEnd/>
            <a:tailEnd/>
          </a:ln>
        </p:spPr>
        <p:txBody>
          <a:bodyPr lIns="0" tIns="0" rIns="0" bIns="0"/>
          <a:lstStyle/>
          <a:p>
            <a:pPr algn="ctr">
              <a:lnSpc>
                <a:spcPct val="90000"/>
              </a:lnSpc>
            </a:pPr>
            <a:r>
              <a:rPr lang="en-US" sz="2800" b="1" dirty="0" smtClean="0">
                <a:latin typeface="Comic Sans MS" pitchFamily="66" charset="0"/>
                <a:ea typeface="+mj-ea"/>
                <a:cs typeface="+mj-cs"/>
              </a:rPr>
              <a:t>Challenges in computational analysis of </a:t>
            </a:r>
            <a:r>
              <a:rPr lang="en-US" sz="2800" b="1" dirty="0" err="1" smtClean="0">
                <a:latin typeface="Comic Sans MS" pitchFamily="66" charset="0"/>
                <a:ea typeface="+mj-ea"/>
                <a:cs typeface="+mj-cs"/>
              </a:rPr>
              <a:t>omics</a:t>
            </a:r>
            <a:r>
              <a:rPr lang="en-US" sz="2800" b="1" dirty="0" smtClean="0">
                <a:latin typeface="Comic Sans MS" pitchFamily="66" charset="0"/>
                <a:ea typeface="+mj-ea"/>
                <a:cs typeface="+mj-cs"/>
              </a:rPr>
              <a:t> data for development of molecular signatures </a:t>
            </a:r>
            <a:endParaRPr lang="en-US" sz="2800" b="1" dirty="0">
              <a:latin typeface="Comic Sans MS" pitchFamily="66" charset="0"/>
              <a:ea typeface="+mj-ea"/>
              <a:cs typeface="+mj-cs"/>
            </a:endParaRPr>
          </a:p>
        </p:txBody>
      </p:sp>
      <p:sp>
        <p:nvSpPr>
          <p:cNvPr id="27" name="Line 7"/>
          <p:cNvSpPr>
            <a:spLocks noChangeShapeType="1"/>
          </p:cNvSpPr>
          <p:nvPr/>
        </p:nvSpPr>
        <p:spPr bwMode="auto">
          <a:xfrm>
            <a:off x="228600" y="914400"/>
            <a:ext cx="8610600" cy="0"/>
          </a:xfrm>
          <a:prstGeom prst="line">
            <a:avLst/>
          </a:prstGeom>
          <a:noFill/>
          <a:ln w="31750">
            <a:solidFill>
              <a:srgbClr val="CC3300"/>
            </a:solidFill>
            <a:round/>
            <a:headEnd/>
            <a:tailEnd/>
          </a:ln>
        </p:spPr>
        <p:txBody>
          <a:bodyPr/>
          <a:lstStyle/>
          <a:p>
            <a:endParaRPr lang="en-US"/>
          </a:p>
        </p:txBody>
      </p:sp>
      <p:sp>
        <p:nvSpPr>
          <p:cNvPr id="2" name="TextBox 1"/>
          <p:cNvSpPr txBox="1"/>
          <p:nvPr/>
        </p:nvSpPr>
        <p:spPr>
          <a:xfrm>
            <a:off x="457200" y="1447800"/>
            <a:ext cx="7935186" cy="4647426"/>
          </a:xfrm>
          <a:prstGeom prst="rect">
            <a:avLst/>
          </a:prstGeom>
          <a:noFill/>
        </p:spPr>
        <p:txBody>
          <a:bodyPr wrap="none" rtlCol="0">
            <a:spAutoFit/>
          </a:bodyPr>
          <a:lstStyle/>
          <a:p>
            <a:pPr marL="342900" indent="-342900">
              <a:spcAft>
                <a:spcPts val="1200"/>
              </a:spcAft>
              <a:buFont typeface="Arial" pitchFamily="34" charset="0"/>
              <a:buChar char="•"/>
            </a:pPr>
            <a:r>
              <a:rPr lang="en-US" sz="2400" dirty="0" smtClean="0">
                <a:latin typeface="Comic Sans MS" pitchFamily="66" charset="0"/>
              </a:rPr>
              <a:t>Signature multiplicity (</a:t>
            </a:r>
            <a:r>
              <a:rPr lang="en-US" sz="2400" dirty="0" err="1" smtClean="0">
                <a:latin typeface="Comic Sans MS" pitchFamily="66" charset="0"/>
              </a:rPr>
              <a:t>Rashomon</a:t>
            </a:r>
            <a:r>
              <a:rPr lang="en-US" sz="2400" dirty="0" smtClean="0">
                <a:latin typeface="Comic Sans MS" pitchFamily="66" charset="0"/>
              </a:rPr>
              <a:t> effect)</a:t>
            </a:r>
          </a:p>
          <a:p>
            <a:pPr marL="342900" indent="-342900">
              <a:spcAft>
                <a:spcPts val="1200"/>
              </a:spcAft>
              <a:buFont typeface="Arial" pitchFamily="34" charset="0"/>
              <a:buChar char="•"/>
            </a:pPr>
            <a:r>
              <a:rPr lang="en-US" sz="2400" dirty="0" smtClean="0">
                <a:latin typeface="Comic Sans MS" pitchFamily="66" charset="0"/>
              </a:rPr>
              <a:t>Poor experimental design</a:t>
            </a:r>
          </a:p>
          <a:p>
            <a:pPr marL="342900" indent="-342900">
              <a:spcAft>
                <a:spcPts val="1200"/>
              </a:spcAft>
              <a:buFont typeface="Arial" pitchFamily="34" charset="0"/>
              <a:buChar char="•"/>
            </a:pPr>
            <a:r>
              <a:rPr lang="en-US" sz="2400" dirty="0" smtClean="0">
                <a:latin typeface="Comic Sans MS" pitchFamily="66" charset="0"/>
              </a:rPr>
              <a:t>Is there predictive signal?</a:t>
            </a:r>
          </a:p>
          <a:p>
            <a:pPr marL="342900" indent="-342900">
              <a:spcAft>
                <a:spcPts val="1200"/>
              </a:spcAft>
              <a:buFont typeface="Arial" pitchFamily="34" charset="0"/>
              <a:buChar char="•"/>
            </a:pPr>
            <a:r>
              <a:rPr lang="en-US" sz="2400" dirty="0" smtClean="0">
                <a:latin typeface="Comic Sans MS" pitchFamily="66" charset="0"/>
              </a:rPr>
              <a:t>Assay validity/reproducibility</a:t>
            </a:r>
          </a:p>
          <a:p>
            <a:pPr marL="342900" indent="-342900">
              <a:spcAft>
                <a:spcPts val="1200"/>
              </a:spcAft>
              <a:buFont typeface="Arial" pitchFamily="34" charset="0"/>
              <a:buChar char="•"/>
            </a:pPr>
            <a:r>
              <a:rPr lang="en-US" sz="2400" dirty="0" smtClean="0">
                <a:latin typeface="Comic Sans MS" pitchFamily="66" charset="0"/>
              </a:rPr>
              <a:t>Efficiency (Statistical and computational)</a:t>
            </a:r>
          </a:p>
          <a:p>
            <a:pPr marL="342900" indent="-342900">
              <a:spcAft>
                <a:spcPts val="1200"/>
              </a:spcAft>
              <a:buFont typeface="Arial" pitchFamily="34" charset="0"/>
              <a:buChar char="•"/>
            </a:pPr>
            <a:r>
              <a:rPr lang="en-US" sz="2400" dirty="0" smtClean="0">
                <a:latin typeface="Comic Sans MS" pitchFamily="66" charset="0"/>
              </a:rPr>
              <a:t>Causality </a:t>
            </a:r>
            <a:r>
              <a:rPr lang="en-US" sz="2400" dirty="0" err="1" smtClean="0">
                <a:latin typeface="Comic Sans MS" pitchFamily="66" charset="0"/>
              </a:rPr>
              <a:t>vs</a:t>
            </a:r>
            <a:r>
              <a:rPr lang="en-US" sz="2400" dirty="0" smtClean="0">
                <a:latin typeface="Comic Sans MS" pitchFamily="66" charset="0"/>
              </a:rPr>
              <a:t> </a:t>
            </a:r>
            <a:r>
              <a:rPr lang="en-US" sz="2400" dirty="0" err="1" smtClean="0">
                <a:latin typeface="Comic Sans MS" pitchFamily="66" charset="0"/>
              </a:rPr>
              <a:t>predictivness</a:t>
            </a:r>
            <a:endParaRPr lang="en-US" sz="2400" dirty="0" smtClean="0">
              <a:latin typeface="Comic Sans MS" pitchFamily="66" charset="0"/>
            </a:endParaRPr>
          </a:p>
          <a:p>
            <a:pPr marL="342900" indent="-342900">
              <a:spcAft>
                <a:spcPts val="1200"/>
              </a:spcAft>
              <a:buFont typeface="Arial" pitchFamily="34" charset="0"/>
              <a:buChar char="•"/>
            </a:pPr>
            <a:r>
              <a:rPr lang="en-US" sz="2400" dirty="0" smtClean="0">
                <a:latin typeface="Comic Sans MS" pitchFamily="66" charset="0"/>
              </a:rPr>
              <a:t>Methods development (reinventing the wheel)</a:t>
            </a:r>
          </a:p>
          <a:p>
            <a:pPr marL="342900" indent="-342900">
              <a:spcAft>
                <a:spcPts val="1200"/>
              </a:spcAft>
              <a:buFont typeface="Arial" pitchFamily="34" charset="0"/>
              <a:buChar char="•"/>
            </a:pPr>
            <a:r>
              <a:rPr lang="en-US" sz="2400" dirty="0" smtClean="0">
                <a:latin typeface="Comic Sans MS" pitchFamily="66" charset="0"/>
              </a:rPr>
              <a:t>Many variables, few samples, noise, artifacts</a:t>
            </a:r>
          </a:p>
          <a:p>
            <a:pPr marL="342900" indent="-342900">
              <a:spcAft>
                <a:spcPts val="1200"/>
              </a:spcAft>
              <a:buFont typeface="Arial" pitchFamily="34" charset="0"/>
              <a:buChar char="•"/>
            </a:pPr>
            <a:r>
              <a:rPr lang="en-US" sz="2400" dirty="0" err="1" smtClean="0">
                <a:latin typeface="Comic Sans MS" pitchFamily="66" charset="0"/>
              </a:rPr>
              <a:t>Editorialization</a:t>
            </a:r>
            <a:r>
              <a:rPr lang="en-US" sz="2400" dirty="0" smtClean="0">
                <a:latin typeface="Comic Sans MS" pitchFamily="66" charset="0"/>
              </a:rPr>
              <a:t>/Over-simplification/Sensationalism</a:t>
            </a:r>
            <a:endParaRPr lang="en-US" sz="2400" dirty="0">
              <a:latin typeface="Comic Sans MS" pitchFamily="66" charset="0"/>
            </a:endParaRPr>
          </a:p>
        </p:txBody>
      </p:sp>
    </p:spTree>
    <p:extLst>
      <p:ext uri="{BB962C8B-B14F-4D97-AF65-F5344CB8AC3E}">
        <p14:creationId xmlns:p14="http://schemas.microsoft.com/office/powerpoint/2010/main" val="3809214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457200"/>
          </a:xfrm>
        </p:spPr>
        <p:txBody>
          <a:bodyPr rtlCol="0">
            <a:noAutofit/>
          </a:bodyPr>
          <a:lstStyle/>
          <a:p>
            <a:pPr algn="ctr" eaLnBrk="1" fontAlgn="auto" hangingPunct="1">
              <a:spcAft>
                <a:spcPts val="0"/>
              </a:spcAft>
              <a:defRPr/>
            </a:pPr>
            <a:r>
              <a:rPr lang="en-US" sz="2800" b="1" kern="1200" dirty="0">
                <a:solidFill>
                  <a:schemeClr val="tx1"/>
                </a:solidFill>
                <a:latin typeface="Comic Sans MS" pitchFamily="66" charset="0"/>
              </a:rPr>
              <a:t>General conclusions</a:t>
            </a:r>
          </a:p>
        </p:txBody>
      </p:sp>
      <p:sp>
        <p:nvSpPr>
          <p:cNvPr id="57348" name="Content Placeholder 3"/>
          <p:cNvSpPr>
            <a:spLocks noGrp="1"/>
          </p:cNvSpPr>
          <p:nvPr>
            <p:ph idx="1"/>
          </p:nvPr>
        </p:nvSpPr>
        <p:spPr>
          <a:xfrm>
            <a:off x="152400" y="685800"/>
            <a:ext cx="9144000" cy="6019800"/>
          </a:xfrm>
        </p:spPr>
        <p:txBody>
          <a:bodyPr>
            <a:normAutofit fontScale="92500" lnSpcReduction="10000"/>
          </a:bodyPr>
          <a:lstStyle/>
          <a:p>
            <a:pPr marL="514350" indent="-514350" eaLnBrk="1" hangingPunct="1">
              <a:spcBef>
                <a:spcPts val="200"/>
              </a:spcBef>
              <a:buFont typeface="Gill Sans MT" pitchFamily="34" charset="0"/>
              <a:buAutoNum type="arabicPeriod"/>
            </a:pPr>
            <a:r>
              <a:rPr lang="en-US" sz="2400" kern="1200" dirty="0">
                <a:latin typeface="Comic Sans MS" pitchFamily="66" charset="0"/>
              </a:rPr>
              <a:t>Molecular signatures play a crucial role in personalized medicine and translational bioinformatics. </a:t>
            </a:r>
            <a:endParaRPr lang="en-US" sz="2400" kern="1200" dirty="0" smtClean="0">
              <a:latin typeface="Comic Sans MS" pitchFamily="66" charset="0"/>
            </a:endParaRPr>
          </a:p>
          <a:p>
            <a:pPr marL="514350" indent="-514350" eaLnBrk="1" hangingPunct="1">
              <a:spcBef>
                <a:spcPts val="200"/>
              </a:spcBef>
              <a:buFont typeface="Gill Sans MT" pitchFamily="34" charset="0"/>
              <a:buAutoNum type="arabicPeriod"/>
            </a:pPr>
            <a:endParaRPr lang="en-US" sz="2400" kern="1200" dirty="0">
              <a:latin typeface="Comic Sans MS" pitchFamily="66" charset="0"/>
            </a:endParaRPr>
          </a:p>
          <a:p>
            <a:pPr marL="514350" indent="-514350" eaLnBrk="1" hangingPunct="1">
              <a:spcBef>
                <a:spcPts val="200"/>
              </a:spcBef>
              <a:buFont typeface="Gill Sans MT" pitchFamily="34" charset="0"/>
              <a:buAutoNum type="arabicPeriod"/>
            </a:pPr>
            <a:r>
              <a:rPr lang="en-US" sz="2400" kern="1200" dirty="0">
                <a:latin typeface="Comic Sans MS" pitchFamily="66" charset="0"/>
              </a:rPr>
              <a:t>Molecular signatures are being used to treat patients today, not in the future</a:t>
            </a:r>
            <a:r>
              <a:rPr lang="en-US" sz="2400" kern="1200" dirty="0" smtClean="0">
                <a:latin typeface="Comic Sans MS" pitchFamily="66" charset="0"/>
              </a:rPr>
              <a:t>.</a:t>
            </a:r>
          </a:p>
          <a:p>
            <a:pPr marL="514350" indent="-514350" eaLnBrk="1" hangingPunct="1">
              <a:spcBef>
                <a:spcPts val="200"/>
              </a:spcBef>
              <a:buFont typeface="Gill Sans MT" pitchFamily="34" charset="0"/>
              <a:buAutoNum type="arabicPeriod"/>
            </a:pPr>
            <a:endParaRPr lang="en-US" sz="2400" kern="1200" dirty="0">
              <a:latin typeface="Comic Sans MS" pitchFamily="66" charset="0"/>
            </a:endParaRPr>
          </a:p>
          <a:p>
            <a:pPr marL="514350" indent="-514350" eaLnBrk="1" hangingPunct="1">
              <a:spcBef>
                <a:spcPts val="200"/>
              </a:spcBef>
              <a:buFont typeface="Gill Sans MT" pitchFamily="34" charset="0"/>
              <a:buAutoNum type="arabicPeriod"/>
            </a:pPr>
            <a:r>
              <a:rPr lang="en-US" sz="2400" kern="1200" dirty="0">
                <a:latin typeface="Comic Sans MS" pitchFamily="66" charset="0"/>
              </a:rPr>
              <a:t>Development of accurate molecular signature should rely on use of supervised methods</a:t>
            </a:r>
            <a:r>
              <a:rPr lang="en-US" sz="2400" kern="1200" dirty="0" smtClean="0">
                <a:latin typeface="Comic Sans MS" pitchFamily="66" charset="0"/>
              </a:rPr>
              <a:t>.</a:t>
            </a:r>
          </a:p>
          <a:p>
            <a:pPr marL="514350" indent="-514350" eaLnBrk="1" hangingPunct="1">
              <a:spcBef>
                <a:spcPts val="200"/>
              </a:spcBef>
              <a:buFont typeface="Gill Sans MT" pitchFamily="34" charset="0"/>
              <a:buAutoNum type="arabicPeriod"/>
            </a:pPr>
            <a:endParaRPr lang="en-US" sz="2400" kern="1200" dirty="0">
              <a:latin typeface="Comic Sans MS" pitchFamily="66" charset="0"/>
            </a:endParaRPr>
          </a:p>
          <a:p>
            <a:pPr marL="514350" indent="-514350" eaLnBrk="1" hangingPunct="1">
              <a:spcBef>
                <a:spcPts val="200"/>
              </a:spcBef>
              <a:buFont typeface="Gill Sans MT" pitchFamily="34" charset="0"/>
              <a:buAutoNum type="arabicPeriod"/>
            </a:pPr>
            <a:r>
              <a:rPr lang="en-US" sz="2400" kern="1200" dirty="0">
                <a:latin typeface="Comic Sans MS" pitchFamily="66" charset="0"/>
              </a:rPr>
              <a:t>In general, there are many challenges for computational analysis of </a:t>
            </a:r>
            <a:r>
              <a:rPr lang="en-US" sz="2400" kern="1200" dirty="0" err="1">
                <a:latin typeface="Comic Sans MS" pitchFamily="66" charset="0"/>
              </a:rPr>
              <a:t>omics</a:t>
            </a:r>
            <a:r>
              <a:rPr lang="en-US" sz="2400" kern="1200" dirty="0">
                <a:latin typeface="Comic Sans MS" pitchFamily="66" charset="0"/>
              </a:rPr>
              <a:t> data for development of molecular signatures</a:t>
            </a:r>
            <a:r>
              <a:rPr lang="en-US" sz="2400" kern="1200" dirty="0" smtClean="0">
                <a:latin typeface="Comic Sans MS" pitchFamily="66" charset="0"/>
              </a:rPr>
              <a:t>.</a:t>
            </a:r>
          </a:p>
          <a:p>
            <a:pPr marL="514350" indent="-514350" eaLnBrk="1" hangingPunct="1">
              <a:spcBef>
                <a:spcPts val="200"/>
              </a:spcBef>
              <a:buFont typeface="Gill Sans MT" pitchFamily="34" charset="0"/>
              <a:buAutoNum type="arabicPeriod"/>
            </a:pPr>
            <a:endParaRPr lang="en-US" sz="2400" kern="1200" dirty="0">
              <a:latin typeface="Comic Sans MS" pitchFamily="66" charset="0"/>
            </a:endParaRPr>
          </a:p>
          <a:p>
            <a:pPr marL="514350" indent="-514350" eaLnBrk="1" hangingPunct="1">
              <a:spcBef>
                <a:spcPts val="200"/>
              </a:spcBef>
              <a:buFont typeface="Gill Sans MT" pitchFamily="34" charset="0"/>
              <a:buAutoNum type="arabicPeriod"/>
            </a:pPr>
            <a:r>
              <a:rPr lang="en-US" sz="2400" kern="1200" dirty="0">
                <a:latin typeface="Comic Sans MS" pitchFamily="66" charset="0"/>
              </a:rPr>
              <a:t>One of these challenges is molecular signature multiplicity</a:t>
            </a:r>
            <a:r>
              <a:rPr lang="en-US" sz="2400" kern="1200" dirty="0" smtClean="0">
                <a:latin typeface="Comic Sans MS" pitchFamily="66" charset="0"/>
              </a:rPr>
              <a:t>.</a:t>
            </a:r>
          </a:p>
          <a:p>
            <a:pPr marL="514350" indent="-514350" eaLnBrk="1" hangingPunct="1">
              <a:spcBef>
                <a:spcPts val="200"/>
              </a:spcBef>
              <a:buFont typeface="Gill Sans MT" pitchFamily="34" charset="0"/>
              <a:buAutoNum type="arabicPeriod"/>
            </a:pPr>
            <a:endParaRPr lang="en-US" sz="2400" kern="1200" dirty="0">
              <a:latin typeface="Comic Sans MS" pitchFamily="66" charset="0"/>
            </a:endParaRPr>
          </a:p>
          <a:p>
            <a:pPr marL="514350" indent="-514350" eaLnBrk="1" hangingPunct="1">
              <a:spcBef>
                <a:spcPts val="200"/>
              </a:spcBef>
              <a:buFont typeface="Gill Sans MT" pitchFamily="34" charset="0"/>
              <a:buAutoNum type="arabicPeriod"/>
            </a:pPr>
            <a:r>
              <a:rPr lang="en-US" sz="2400" kern="1200" dirty="0">
                <a:latin typeface="Comic Sans MS" pitchFamily="66" charset="0"/>
              </a:rPr>
              <a:t>There exist an algorithm that can extract the set of maximally predictive and non-redundant molecular signatures from high-throughput data.</a:t>
            </a:r>
          </a:p>
        </p:txBody>
      </p:sp>
      <p:sp>
        <p:nvSpPr>
          <p:cNvPr id="5" name="Line 7"/>
          <p:cNvSpPr>
            <a:spLocks noChangeShapeType="1"/>
          </p:cNvSpPr>
          <p:nvPr/>
        </p:nvSpPr>
        <p:spPr bwMode="auto">
          <a:xfrm>
            <a:off x="228600" y="457200"/>
            <a:ext cx="8610600" cy="0"/>
          </a:xfrm>
          <a:prstGeom prst="line">
            <a:avLst/>
          </a:prstGeom>
          <a:noFill/>
          <a:ln w="31750">
            <a:solidFill>
              <a:srgbClr val="CC3300"/>
            </a:solidFill>
            <a:round/>
            <a:headEnd/>
            <a:tailEnd/>
          </a:ln>
        </p:spPr>
        <p:txBody>
          <a:bodyPr/>
          <a:lstStyle/>
          <a:p>
            <a:endParaRPr lang="en-US"/>
          </a:p>
        </p:txBody>
      </p:sp>
    </p:spTree>
    <p:extLst>
      <p:ext uri="{BB962C8B-B14F-4D97-AF65-F5344CB8AC3E}">
        <p14:creationId xmlns:p14="http://schemas.microsoft.com/office/powerpoint/2010/main" val="23465147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ChangeArrowheads="1"/>
          </p:cNvSpPr>
          <p:nvPr/>
        </p:nvSpPr>
        <p:spPr bwMode="auto">
          <a:xfrm>
            <a:off x="895350" y="609600"/>
            <a:ext cx="723900" cy="1143000"/>
          </a:xfrm>
          <a:prstGeom prst="rect">
            <a:avLst/>
          </a:prstGeom>
          <a:solidFill>
            <a:schemeClr val="bg1"/>
          </a:solidFill>
          <a:ln w="9525">
            <a:solidFill>
              <a:schemeClr val="bg1"/>
            </a:solidFill>
            <a:miter lim="800000"/>
            <a:headEnd/>
            <a:tailEnd/>
          </a:ln>
        </p:spPr>
        <p:txBody>
          <a:bodyPr wrap="none" anchor="ctr"/>
          <a:lstStyle/>
          <a:p>
            <a:endParaRPr lang="en-US"/>
          </a:p>
        </p:txBody>
      </p:sp>
      <p:sp>
        <p:nvSpPr>
          <p:cNvPr id="3097" name="Rectangle 87"/>
          <p:cNvSpPr>
            <a:spLocks noChangeArrowheads="1"/>
          </p:cNvSpPr>
          <p:nvPr/>
        </p:nvSpPr>
        <p:spPr bwMode="auto">
          <a:xfrm>
            <a:off x="0" y="2286000"/>
            <a:ext cx="9144000" cy="685800"/>
          </a:xfrm>
          <a:prstGeom prst="rect">
            <a:avLst/>
          </a:prstGeom>
          <a:noFill/>
          <a:ln w="9525">
            <a:noFill/>
            <a:miter lim="800000"/>
            <a:headEnd/>
            <a:tailEnd/>
          </a:ln>
        </p:spPr>
        <p:txBody>
          <a:bodyPr anchor="ctr"/>
          <a:lstStyle/>
          <a:p>
            <a:pPr algn="ctr"/>
            <a:r>
              <a:rPr lang="sv-SE" sz="2800" b="1" dirty="0" smtClean="0">
                <a:latin typeface="Comic Sans MS" pitchFamily="66" charset="0"/>
              </a:rPr>
              <a:t>Proteomics Informatics – </a:t>
            </a:r>
          </a:p>
          <a:p>
            <a:pPr algn="ctr"/>
            <a:r>
              <a:rPr lang="en-US" sz="2800" b="1" dirty="0" smtClean="0">
                <a:latin typeface="Comic Sans MS" pitchFamily="66" charset="0"/>
              </a:rPr>
              <a:t> Molecular signatures </a:t>
            </a:r>
            <a:r>
              <a:rPr lang="sv-SE" sz="2800" b="1" dirty="0" smtClean="0">
                <a:latin typeface="Comic Sans MS" pitchFamily="66" charset="0"/>
              </a:rPr>
              <a:t>(Week 12)</a:t>
            </a:r>
            <a:endParaRPr lang="sv-SE" sz="2800" b="1" dirty="0">
              <a:latin typeface="Comic Sans MS" pitchFamily="66" charset="0"/>
            </a:endParaRPr>
          </a:p>
        </p:txBody>
      </p:sp>
      <p:sp>
        <p:nvSpPr>
          <p:cNvPr id="3098" name="Line 88"/>
          <p:cNvSpPr>
            <a:spLocks noChangeShapeType="1"/>
          </p:cNvSpPr>
          <p:nvPr/>
        </p:nvSpPr>
        <p:spPr bwMode="auto">
          <a:xfrm>
            <a:off x="609600" y="3276600"/>
            <a:ext cx="7924800" cy="0"/>
          </a:xfrm>
          <a:prstGeom prst="line">
            <a:avLst/>
          </a:prstGeom>
          <a:noFill/>
          <a:ln w="31750">
            <a:solidFill>
              <a:srgbClr val="CC3300"/>
            </a:solidFill>
            <a:round/>
            <a:headEnd/>
            <a:tailEnd/>
          </a:ln>
        </p:spPr>
        <p:txBody>
          <a:bodyPr/>
          <a:lstStyle/>
          <a:p>
            <a:endParaRPr lang="en-US"/>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
          <p:cNvSpPr>
            <a:spLocks noChangeArrowheads="1"/>
          </p:cNvSpPr>
          <p:nvPr/>
        </p:nvSpPr>
        <p:spPr bwMode="auto">
          <a:xfrm>
            <a:off x="0" y="76200"/>
            <a:ext cx="9144000" cy="811213"/>
          </a:xfrm>
          <a:prstGeom prst="rect">
            <a:avLst/>
          </a:prstGeom>
          <a:noFill/>
          <a:ln w="9525">
            <a:noFill/>
            <a:miter lim="800000"/>
            <a:headEnd/>
            <a:tailEnd/>
          </a:ln>
        </p:spPr>
        <p:txBody>
          <a:bodyPr lIns="0" tIns="0" rIns="0" bIns="0"/>
          <a:lstStyle/>
          <a:p>
            <a:pPr algn="ctr">
              <a:lnSpc>
                <a:spcPct val="90000"/>
              </a:lnSpc>
            </a:pPr>
            <a:r>
              <a:rPr lang="en-US" sz="2800" b="1" dirty="0" smtClean="0">
                <a:latin typeface="Comic Sans MS" pitchFamily="66" charset="0"/>
                <a:ea typeface="+mj-ea"/>
                <a:cs typeface="+mj-cs"/>
              </a:rPr>
              <a:t>Example of a molecular signature</a:t>
            </a:r>
            <a:endParaRPr lang="en-US" sz="2800" b="1" dirty="0">
              <a:latin typeface="Comic Sans MS" pitchFamily="66" charset="0"/>
              <a:ea typeface="+mj-ea"/>
              <a:cs typeface="+mj-cs"/>
            </a:endParaRPr>
          </a:p>
        </p:txBody>
      </p:sp>
      <p:sp>
        <p:nvSpPr>
          <p:cNvPr id="27" name="Line 7"/>
          <p:cNvSpPr>
            <a:spLocks noChangeShapeType="1"/>
          </p:cNvSpPr>
          <p:nvPr/>
        </p:nvSpPr>
        <p:spPr bwMode="auto">
          <a:xfrm>
            <a:off x="228600" y="533400"/>
            <a:ext cx="8610600" cy="0"/>
          </a:xfrm>
          <a:prstGeom prst="line">
            <a:avLst/>
          </a:prstGeom>
          <a:noFill/>
          <a:ln w="31750">
            <a:solidFill>
              <a:srgbClr val="CC3300"/>
            </a:solidFill>
            <a:round/>
            <a:headEnd/>
            <a:tailEnd/>
          </a:ln>
        </p:spPr>
        <p:txBody>
          <a:bodyPr/>
          <a:lstStyle/>
          <a:p>
            <a:endParaRPr lang="en-US"/>
          </a:p>
        </p:txBody>
      </p:sp>
      <p:pic>
        <p:nvPicPr>
          <p:cNvPr id="6146" name="Picture 2" descr="D:\Google Drive\NYU\Teaching\2012 Fall Boot Camp\informatics\Yin\2011-11-Informatics-Molecular_Signatures\2011-11-Informatics-Molecular_Signatures_Page_05.png"/>
          <p:cNvPicPr>
            <a:picLocks noChangeAspect="1" noChangeArrowheads="1"/>
          </p:cNvPicPr>
          <p:nvPr/>
        </p:nvPicPr>
        <p:blipFill>
          <a:blip r:embed="rId3" cstate="print"/>
          <a:srcRect l="11695" t="27308" r="11032" b="29555"/>
          <a:stretch>
            <a:fillRect/>
          </a:stretch>
        </p:blipFill>
        <p:spPr bwMode="auto">
          <a:xfrm>
            <a:off x="259773" y="1143000"/>
            <a:ext cx="8655627" cy="3733800"/>
          </a:xfrm>
          <a:prstGeom prst="rect">
            <a:avLst/>
          </a:prstGeom>
          <a:noFill/>
        </p:spPr>
      </p:pic>
    </p:spTree>
    <p:extLst>
      <p:ext uri="{BB962C8B-B14F-4D97-AF65-F5344CB8AC3E}">
        <p14:creationId xmlns:p14="http://schemas.microsoft.com/office/powerpoint/2010/main" val="14371749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304800" y="914400"/>
            <a:ext cx="5638800" cy="5105400"/>
          </a:xfrm>
        </p:spPr>
        <p:txBody>
          <a:bodyPr>
            <a:normAutofit fontScale="85000" lnSpcReduction="20000"/>
          </a:bodyPr>
          <a:lstStyle/>
          <a:p>
            <a:pPr>
              <a:buFont typeface="Arial" pitchFamily="34" charset="0"/>
              <a:buNone/>
              <a:defRPr/>
            </a:pPr>
            <a:r>
              <a:rPr lang="en-US" sz="2200" dirty="0" smtClean="0"/>
              <a:t>•	</a:t>
            </a:r>
            <a:r>
              <a:rPr lang="en-US" sz="2600" kern="1200" dirty="0">
                <a:latin typeface="Comic Sans MS" pitchFamily="66" charset="0"/>
                <a:ea typeface="+mj-ea"/>
                <a:cs typeface="+mj-cs"/>
              </a:rPr>
              <a:t>Developed by </a:t>
            </a:r>
            <a:r>
              <a:rPr lang="en-US" sz="2600" kern="1200" dirty="0" err="1">
                <a:latin typeface="Comic Sans MS" pitchFamily="66" charset="0"/>
                <a:ea typeface="+mj-ea"/>
                <a:cs typeface="+mj-cs"/>
              </a:rPr>
              <a:t>Agendia</a:t>
            </a:r>
            <a:r>
              <a:rPr lang="en-US" sz="2600" kern="1200" dirty="0">
                <a:latin typeface="Comic Sans MS" pitchFamily="66" charset="0"/>
                <a:ea typeface="+mj-ea"/>
                <a:cs typeface="+mj-cs"/>
              </a:rPr>
              <a:t> (www.agendia.com)</a:t>
            </a:r>
          </a:p>
          <a:p>
            <a:pPr>
              <a:buFont typeface="Arial" pitchFamily="34" charset="0"/>
              <a:buNone/>
              <a:defRPr/>
            </a:pPr>
            <a:r>
              <a:rPr lang="en-US" sz="2600" kern="1200" dirty="0">
                <a:latin typeface="Comic Sans MS" pitchFamily="66" charset="0"/>
                <a:ea typeface="+mj-ea"/>
                <a:cs typeface="+mj-cs"/>
              </a:rPr>
              <a:t>•	70-gene signature to stratify women with breast cancer that hasn’t spread into “low risk” and “high risk” for recurrence of the disease</a:t>
            </a:r>
          </a:p>
          <a:p>
            <a:pPr>
              <a:buFont typeface="Arial" pitchFamily="34" charset="0"/>
              <a:buNone/>
              <a:defRPr/>
            </a:pPr>
            <a:r>
              <a:rPr lang="en-US" sz="2600" kern="1200" dirty="0">
                <a:latin typeface="Comic Sans MS" pitchFamily="66" charset="0"/>
                <a:ea typeface="+mj-ea"/>
                <a:cs typeface="+mj-cs"/>
              </a:rPr>
              <a:t>•	Independently validated in &gt;1,000 patients</a:t>
            </a:r>
          </a:p>
          <a:p>
            <a:pPr>
              <a:buFont typeface="Arial" pitchFamily="34" charset="0"/>
              <a:buNone/>
              <a:defRPr/>
            </a:pPr>
            <a:r>
              <a:rPr lang="en-US" sz="2600" kern="1200" dirty="0">
                <a:latin typeface="Comic Sans MS" pitchFamily="66" charset="0"/>
                <a:ea typeface="+mj-ea"/>
                <a:cs typeface="+mj-cs"/>
              </a:rPr>
              <a:t>•	So far performed &gt;10,000 tests</a:t>
            </a:r>
          </a:p>
          <a:p>
            <a:pPr>
              <a:buFont typeface="Arial" pitchFamily="34" charset="0"/>
              <a:buNone/>
              <a:defRPr/>
            </a:pPr>
            <a:r>
              <a:rPr lang="en-US" sz="2600" kern="1200" dirty="0">
                <a:latin typeface="Comic Sans MS" pitchFamily="66" charset="0"/>
                <a:ea typeface="+mj-ea"/>
                <a:cs typeface="+mj-cs"/>
              </a:rPr>
              <a:t>•	Cost of the test is ~$3,000</a:t>
            </a:r>
          </a:p>
          <a:p>
            <a:pPr>
              <a:buFont typeface="Arial" pitchFamily="34" charset="0"/>
              <a:buNone/>
              <a:defRPr/>
            </a:pPr>
            <a:r>
              <a:rPr lang="en-US" sz="2600" kern="1200" dirty="0">
                <a:latin typeface="Comic Sans MS" pitchFamily="66" charset="0"/>
                <a:ea typeface="+mj-ea"/>
                <a:cs typeface="+mj-cs"/>
              </a:rPr>
              <a:t>•	In February, 2007 the FDA cleared the </a:t>
            </a:r>
            <a:r>
              <a:rPr lang="en-US" sz="2600" kern="1200" dirty="0" err="1">
                <a:latin typeface="Comic Sans MS" pitchFamily="66" charset="0"/>
                <a:ea typeface="+mj-ea"/>
                <a:cs typeface="+mj-cs"/>
              </a:rPr>
              <a:t>MammaPrint</a:t>
            </a:r>
            <a:r>
              <a:rPr lang="en-US" sz="2600" kern="1200" dirty="0">
                <a:latin typeface="Comic Sans MS" pitchFamily="66" charset="0"/>
                <a:ea typeface="+mj-ea"/>
                <a:cs typeface="+mj-cs"/>
              </a:rPr>
              <a:t> test for marketing in the U.S. for node negative women under 61 years of age with tumors of less than 5 cm.</a:t>
            </a:r>
          </a:p>
          <a:p>
            <a:pPr>
              <a:buFont typeface="Arial" pitchFamily="34" charset="0"/>
              <a:buNone/>
              <a:defRPr/>
            </a:pPr>
            <a:r>
              <a:rPr lang="en-US" sz="2600" kern="1200" dirty="0">
                <a:latin typeface="Comic Sans MS" pitchFamily="66" charset="0"/>
                <a:ea typeface="+mj-ea"/>
                <a:cs typeface="+mj-cs"/>
              </a:rPr>
              <a:t>•	TIME Magazine’s 2007 “medical invention of the year”.</a:t>
            </a:r>
          </a:p>
          <a:p>
            <a:pPr>
              <a:buFont typeface="Arial" pitchFamily="34" charset="0"/>
              <a:buNone/>
              <a:defRPr/>
            </a:pPr>
            <a:endParaRPr lang="en-US" sz="2200" dirty="0"/>
          </a:p>
        </p:txBody>
      </p:sp>
      <p:pic>
        <p:nvPicPr>
          <p:cNvPr id="24580" name="Picture 2"/>
          <p:cNvPicPr>
            <a:picLocks noChangeAspect="1" noChangeArrowheads="1"/>
          </p:cNvPicPr>
          <p:nvPr/>
        </p:nvPicPr>
        <p:blipFill>
          <a:blip r:embed="rId2" cstate="print"/>
          <a:srcRect/>
          <a:stretch>
            <a:fillRect/>
          </a:stretch>
        </p:blipFill>
        <p:spPr bwMode="auto">
          <a:xfrm>
            <a:off x="6248400" y="762000"/>
            <a:ext cx="1997075" cy="2514600"/>
          </a:xfrm>
          <a:prstGeom prst="rect">
            <a:avLst/>
          </a:prstGeom>
          <a:noFill/>
          <a:ln w="9525">
            <a:noFill/>
            <a:miter lim="800000"/>
            <a:headEnd/>
            <a:tailEnd/>
          </a:ln>
        </p:spPr>
      </p:pic>
      <p:pic>
        <p:nvPicPr>
          <p:cNvPr id="24581" name="Picture 6"/>
          <p:cNvPicPr>
            <a:picLocks noChangeAspect="1" noChangeArrowheads="1"/>
          </p:cNvPicPr>
          <p:nvPr/>
        </p:nvPicPr>
        <p:blipFill>
          <a:blip r:embed="rId3" cstate="print"/>
          <a:srcRect/>
          <a:stretch>
            <a:fillRect/>
          </a:stretch>
        </p:blipFill>
        <p:spPr bwMode="auto">
          <a:xfrm>
            <a:off x="6019800" y="3886200"/>
            <a:ext cx="2282825" cy="1968500"/>
          </a:xfrm>
          <a:prstGeom prst="rect">
            <a:avLst/>
          </a:prstGeom>
          <a:noFill/>
          <a:ln w="9525">
            <a:noFill/>
            <a:miter lim="800000"/>
            <a:headEnd/>
            <a:tailEnd/>
          </a:ln>
        </p:spPr>
      </p:pic>
      <p:sp>
        <p:nvSpPr>
          <p:cNvPr id="7" name="Title 1"/>
          <p:cNvSpPr txBox="1">
            <a:spLocks/>
          </p:cNvSpPr>
          <p:nvPr/>
        </p:nvSpPr>
        <p:spPr>
          <a:xfrm>
            <a:off x="0" y="0"/>
            <a:ext cx="9144000" cy="571500"/>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800" b="1" dirty="0" err="1">
                <a:latin typeface="Comic Sans MS" pitchFamily="66" charset="0"/>
                <a:ea typeface="+mj-ea"/>
                <a:cs typeface="+mj-cs"/>
              </a:rPr>
              <a:t>MammaPrint</a:t>
            </a:r>
            <a:endParaRPr lang="en-US" sz="2800" b="1" dirty="0">
              <a:latin typeface="Comic Sans MS" pitchFamily="66" charset="0"/>
              <a:ea typeface="+mj-ea"/>
              <a:cs typeface="+mj-cs"/>
            </a:endParaRPr>
          </a:p>
        </p:txBody>
      </p:sp>
      <p:sp>
        <p:nvSpPr>
          <p:cNvPr id="8" name="Line 7"/>
          <p:cNvSpPr>
            <a:spLocks noChangeShapeType="1"/>
          </p:cNvSpPr>
          <p:nvPr/>
        </p:nvSpPr>
        <p:spPr bwMode="auto">
          <a:xfrm>
            <a:off x="228600" y="533400"/>
            <a:ext cx="8610600" cy="0"/>
          </a:xfrm>
          <a:prstGeom prst="line">
            <a:avLst/>
          </a:prstGeom>
          <a:noFill/>
          <a:ln w="31750">
            <a:solidFill>
              <a:srgbClr val="CC3300"/>
            </a:solidFill>
            <a:round/>
            <a:headEnd/>
            <a:tailEnd/>
          </a:ln>
        </p:spPr>
        <p:txBody>
          <a:bodyPr/>
          <a:lstStyle/>
          <a:p>
            <a:endParaRPr lang="en-US"/>
          </a:p>
        </p:txBody>
      </p:sp>
    </p:spTree>
    <p:extLst>
      <p:ext uri="{BB962C8B-B14F-4D97-AF65-F5344CB8AC3E}">
        <p14:creationId xmlns:p14="http://schemas.microsoft.com/office/powerpoint/2010/main" val="11083789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p:cNvSpPr>
            <a:spLocks noGrp="1"/>
          </p:cNvSpPr>
          <p:nvPr>
            <p:ph type="title" idx="4294967295"/>
          </p:nvPr>
        </p:nvSpPr>
        <p:spPr>
          <a:xfrm>
            <a:off x="0" y="0"/>
            <a:ext cx="9144000" cy="609600"/>
          </a:xfrm>
        </p:spPr>
        <p:txBody>
          <a:bodyPr>
            <a:normAutofit/>
          </a:bodyPr>
          <a:lstStyle/>
          <a:p>
            <a:r>
              <a:rPr lang="en-US" sz="2800" b="1" kern="1200" dirty="0" err="1">
                <a:solidFill>
                  <a:schemeClr val="tx1"/>
                </a:solidFill>
                <a:latin typeface="Comic Sans MS" pitchFamily="66" charset="0"/>
              </a:rPr>
              <a:t>Oncotype</a:t>
            </a:r>
            <a:r>
              <a:rPr lang="en-US" sz="2800" b="1" kern="1200" dirty="0">
                <a:solidFill>
                  <a:schemeClr val="tx1"/>
                </a:solidFill>
                <a:latin typeface="Comic Sans MS" pitchFamily="66" charset="0"/>
              </a:rPr>
              <a:t> DX Breast Cancer </a:t>
            </a:r>
            <a:r>
              <a:rPr lang="en-US" sz="2800" b="1" kern="1200" dirty="0" smtClean="0">
                <a:solidFill>
                  <a:schemeClr val="tx1"/>
                </a:solidFill>
                <a:latin typeface="Comic Sans MS" pitchFamily="66" charset="0"/>
              </a:rPr>
              <a:t>Assay</a:t>
            </a:r>
            <a:endParaRPr lang="en-US" sz="2800" b="1" kern="1200" dirty="0">
              <a:solidFill>
                <a:schemeClr val="tx1"/>
              </a:solidFill>
              <a:latin typeface="Comic Sans MS" pitchFamily="66" charset="0"/>
            </a:endParaRPr>
          </a:p>
        </p:txBody>
      </p:sp>
      <p:sp>
        <p:nvSpPr>
          <p:cNvPr id="27651" name="Content Placeholder 2"/>
          <p:cNvSpPr>
            <a:spLocks noGrp="1"/>
          </p:cNvSpPr>
          <p:nvPr>
            <p:ph idx="4294967295"/>
          </p:nvPr>
        </p:nvSpPr>
        <p:spPr>
          <a:xfrm>
            <a:off x="228600" y="1371600"/>
            <a:ext cx="8534400" cy="5105400"/>
          </a:xfrm>
        </p:spPr>
        <p:txBody>
          <a:bodyPr>
            <a:noAutofit/>
          </a:bodyPr>
          <a:lstStyle/>
          <a:p>
            <a:r>
              <a:rPr lang="en-US" sz="2200" kern="1200" dirty="0">
                <a:latin typeface="Comic Sans MS" pitchFamily="66" charset="0"/>
                <a:ea typeface="+mj-ea"/>
                <a:cs typeface="+mj-cs"/>
              </a:rPr>
              <a:t>Developed by Genomic Health (www.genomichealth.com)</a:t>
            </a:r>
          </a:p>
          <a:p>
            <a:r>
              <a:rPr lang="en-US" sz="2200" kern="1200" dirty="0">
                <a:latin typeface="Comic Sans MS" pitchFamily="66" charset="0"/>
                <a:ea typeface="+mj-ea"/>
                <a:cs typeface="+mj-cs"/>
              </a:rPr>
              <a:t>21-gene signature to predict whether a woman with localized, ER+ breast cancer is at risk of relapse</a:t>
            </a:r>
          </a:p>
          <a:p>
            <a:r>
              <a:rPr lang="en-US" sz="2200" kern="1200" dirty="0">
                <a:latin typeface="Comic Sans MS" pitchFamily="66" charset="0"/>
                <a:ea typeface="+mj-ea"/>
                <a:cs typeface="+mj-cs"/>
              </a:rPr>
              <a:t>Independently validated in thousands of patients</a:t>
            </a:r>
          </a:p>
          <a:p>
            <a:r>
              <a:rPr lang="en-US" sz="2200" kern="1200" dirty="0">
                <a:latin typeface="Comic Sans MS" pitchFamily="66" charset="0"/>
                <a:ea typeface="+mj-ea"/>
                <a:cs typeface="+mj-cs"/>
              </a:rPr>
              <a:t>So far performed &gt;100,000 tests</a:t>
            </a:r>
          </a:p>
          <a:p>
            <a:r>
              <a:rPr lang="en-US" sz="2200" kern="1200" dirty="0">
                <a:latin typeface="Comic Sans MS" pitchFamily="66" charset="0"/>
                <a:ea typeface="+mj-ea"/>
                <a:cs typeface="+mj-cs"/>
              </a:rPr>
              <a:t>Price of the test is $4,175</a:t>
            </a:r>
          </a:p>
          <a:p>
            <a:r>
              <a:rPr lang="en-US" sz="2200" kern="1200" dirty="0">
                <a:latin typeface="Comic Sans MS" pitchFamily="66" charset="0"/>
                <a:ea typeface="+mj-ea"/>
                <a:cs typeface="+mj-cs"/>
              </a:rPr>
              <a:t>Not FDA approved but covered by most insurances including Medicare</a:t>
            </a:r>
          </a:p>
          <a:p>
            <a:r>
              <a:rPr lang="en-US" sz="2200" kern="1200" dirty="0">
                <a:latin typeface="Comic Sans MS" pitchFamily="66" charset="0"/>
                <a:ea typeface="+mj-ea"/>
                <a:cs typeface="+mj-cs"/>
              </a:rPr>
              <a:t>Its sales in 2010 reached $170M and with a compound annual growth rate is projected to hit $300M by 2015.</a:t>
            </a:r>
          </a:p>
          <a:p>
            <a:pPr>
              <a:buFont typeface="Arial" pitchFamily="34" charset="0"/>
              <a:buNone/>
            </a:pPr>
            <a:endParaRPr lang="en-US" sz="2200" kern="1200" dirty="0">
              <a:latin typeface="Comic Sans MS" pitchFamily="66" charset="0"/>
              <a:ea typeface="+mj-ea"/>
              <a:cs typeface="+mj-cs"/>
            </a:endParaRPr>
          </a:p>
        </p:txBody>
      </p:sp>
      <p:pic>
        <p:nvPicPr>
          <p:cNvPr id="27652" name="Picture 2" descr="http://www.genomichealth.com/oncotype/images/110.jpg"/>
          <p:cNvPicPr>
            <a:picLocks noChangeAspect="1" noChangeArrowheads="1"/>
          </p:cNvPicPr>
          <p:nvPr/>
        </p:nvPicPr>
        <p:blipFill>
          <a:blip r:embed="rId2" cstate="print"/>
          <a:srcRect/>
          <a:stretch>
            <a:fillRect/>
          </a:stretch>
        </p:blipFill>
        <p:spPr bwMode="auto">
          <a:xfrm>
            <a:off x="6362700" y="2286000"/>
            <a:ext cx="2095500" cy="1362075"/>
          </a:xfrm>
          <a:prstGeom prst="rect">
            <a:avLst/>
          </a:prstGeom>
          <a:noFill/>
          <a:ln w="9525">
            <a:noFill/>
            <a:miter lim="800000"/>
            <a:headEnd/>
            <a:tailEnd/>
          </a:ln>
        </p:spPr>
      </p:pic>
      <p:sp>
        <p:nvSpPr>
          <p:cNvPr id="6" name="Line 7"/>
          <p:cNvSpPr>
            <a:spLocks noChangeShapeType="1"/>
          </p:cNvSpPr>
          <p:nvPr/>
        </p:nvSpPr>
        <p:spPr bwMode="auto">
          <a:xfrm>
            <a:off x="228600" y="533400"/>
            <a:ext cx="8610600" cy="0"/>
          </a:xfrm>
          <a:prstGeom prst="line">
            <a:avLst/>
          </a:prstGeom>
          <a:noFill/>
          <a:ln w="31750">
            <a:solidFill>
              <a:srgbClr val="CC3300"/>
            </a:solidFill>
            <a:round/>
            <a:headEnd/>
            <a:tailEnd/>
          </a:ln>
        </p:spPr>
        <p:txBody>
          <a:bodyPr/>
          <a:lstStyle/>
          <a:p>
            <a:endParaRPr lang="en-US"/>
          </a:p>
        </p:txBody>
      </p:sp>
    </p:spTree>
    <p:extLst>
      <p:ext uri="{BB962C8B-B14F-4D97-AF65-F5344CB8AC3E}">
        <p14:creationId xmlns:p14="http://schemas.microsoft.com/office/powerpoint/2010/main" val="31118066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p:cNvSpPr>
            <a:spLocks noGrp="1"/>
          </p:cNvSpPr>
          <p:nvPr>
            <p:ph type="title" idx="4294967295"/>
          </p:nvPr>
        </p:nvSpPr>
        <p:spPr>
          <a:xfrm>
            <a:off x="0" y="0"/>
            <a:ext cx="9144000" cy="533400"/>
          </a:xfrm>
        </p:spPr>
        <p:txBody>
          <a:bodyPr/>
          <a:lstStyle/>
          <a:p>
            <a:r>
              <a:rPr lang="en-US" sz="2800" b="1" kern="1200" dirty="0" smtClean="0">
                <a:solidFill>
                  <a:schemeClr val="tx1"/>
                </a:solidFill>
                <a:latin typeface="Comic Sans MS" pitchFamily="66" charset="0"/>
              </a:rPr>
              <a:t>Improved Survival and Cost Savings</a:t>
            </a:r>
            <a:endParaRPr lang="en-US" sz="2800" b="1" kern="1200" dirty="0">
              <a:solidFill>
                <a:schemeClr val="tx1"/>
              </a:solidFill>
              <a:latin typeface="Comic Sans MS" pitchFamily="66" charset="0"/>
            </a:endParaRPr>
          </a:p>
        </p:txBody>
      </p:sp>
      <p:sp>
        <p:nvSpPr>
          <p:cNvPr id="27651" name="Content Placeholder 2"/>
          <p:cNvSpPr>
            <a:spLocks noGrp="1"/>
          </p:cNvSpPr>
          <p:nvPr>
            <p:ph idx="4294967295"/>
          </p:nvPr>
        </p:nvSpPr>
        <p:spPr>
          <a:xfrm>
            <a:off x="152400" y="1066800"/>
            <a:ext cx="8610600" cy="5105400"/>
          </a:xfrm>
        </p:spPr>
        <p:txBody>
          <a:bodyPr>
            <a:noAutofit/>
          </a:bodyPr>
          <a:lstStyle/>
          <a:p>
            <a:pPr marL="0" indent="0">
              <a:buNone/>
            </a:pPr>
            <a:r>
              <a:rPr lang="en-US" sz="2200" kern="1200" dirty="0">
                <a:latin typeface="Comic Sans MS" pitchFamily="66" charset="0"/>
                <a:ea typeface="+mj-ea"/>
                <a:cs typeface="+mj-cs"/>
              </a:rPr>
              <a:t>In a 2005 economic analysis of r</a:t>
            </a:r>
            <a:r>
              <a:rPr lang="en-US" sz="2200" kern="1200" dirty="0" smtClean="0">
                <a:latin typeface="Comic Sans MS" pitchFamily="66" charset="0"/>
                <a:ea typeface="+mj-ea"/>
                <a:cs typeface="+mj-cs"/>
              </a:rPr>
              <a:t>ecurrence in </a:t>
            </a:r>
            <a:r>
              <a:rPr lang="en-US" sz="2200" kern="1200" dirty="0">
                <a:latin typeface="Comic Sans MS" pitchFamily="66" charset="0"/>
                <a:ea typeface="+mj-ea"/>
                <a:cs typeface="+mj-cs"/>
              </a:rPr>
              <a:t>LN-,ER+ patients receiving </a:t>
            </a:r>
            <a:r>
              <a:rPr lang="en-US" sz="2200" kern="1200" dirty="0" err="1">
                <a:latin typeface="Comic Sans MS" pitchFamily="66" charset="0"/>
                <a:ea typeface="+mj-ea"/>
                <a:cs typeface="+mj-cs"/>
              </a:rPr>
              <a:t>tamoxifen</a:t>
            </a:r>
            <a:r>
              <a:rPr lang="en-US" sz="2200" kern="1200" dirty="0">
                <a:latin typeface="Comic Sans MS" pitchFamily="66" charset="0"/>
                <a:ea typeface="+mj-ea"/>
                <a:cs typeface="+mj-cs"/>
              </a:rPr>
              <a:t>, </a:t>
            </a:r>
            <a:r>
              <a:rPr lang="en-US" sz="2200" kern="1200" dirty="0" err="1">
                <a:latin typeface="Comic Sans MS" pitchFamily="66" charset="0"/>
                <a:ea typeface="+mj-ea"/>
                <a:cs typeface="+mj-cs"/>
              </a:rPr>
              <a:t>Hornberger</a:t>
            </a:r>
            <a:r>
              <a:rPr lang="en-US" sz="2200" kern="1200" dirty="0">
                <a:latin typeface="Comic Sans MS" pitchFamily="66" charset="0"/>
                <a:ea typeface="+mj-ea"/>
                <a:cs typeface="+mj-cs"/>
              </a:rPr>
              <a:t> et al. performed a cost-utility analysis using a decision analytic model. Using a model, recurrence Score result was predicted on average to increase quality-adjusted survival by 16.3 years and reduce overall costs by $155,128.</a:t>
            </a:r>
          </a:p>
          <a:p>
            <a:pPr marL="0" indent="0">
              <a:buNone/>
            </a:pPr>
            <a:endParaRPr lang="en-US" sz="2200" kern="1200" dirty="0">
              <a:latin typeface="Comic Sans MS" pitchFamily="66" charset="0"/>
              <a:ea typeface="+mj-ea"/>
              <a:cs typeface="+mj-cs"/>
            </a:endParaRPr>
          </a:p>
          <a:p>
            <a:pPr marL="0" indent="0">
              <a:buNone/>
            </a:pPr>
            <a:r>
              <a:rPr lang="en-US" sz="2200" kern="1200" dirty="0">
                <a:latin typeface="Comic Sans MS" pitchFamily="66" charset="0"/>
                <a:ea typeface="+mj-ea"/>
                <a:cs typeface="+mj-cs"/>
              </a:rPr>
              <a:t>In a 2 million member plan, approximately 773 women are eligible for the test. If half receive the test, given the high and increasing cost of adjuvant chemotherapy, supportive care and management of adverse events, the use of the </a:t>
            </a:r>
            <a:r>
              <a:rPr lang="en-US" sz="2200" kern="1200" dirty="0" err="1">
                <a:latin typeface="Comic Sans MS" pitchFamily="66" charset="0"/>
                <a:ea typeface="+mj-ea"/>
                <a:cs typeface="+mj-cs"/>
              </a:rPr>
              <a:t>Oncotype</a:t>
            </a:r>
            <a:r>
              <a:rPr lang="en-US" sz="2200" kern="1200" dirty="0">
                <a:latin typeface="Comic Sans MS" pitchFamily="66" charset="0"/>
                <a:ea typeface="+mj-ea"/>
                <a:cs typeface="+mj-cs"/>
              </a:rPr>
              <a:t> DX assay is estimated to save approximately $1,930 per woman tested (given an aggregate 34% reduction in chemotherapy use). </a:t>
            </a:r>
          </a:p>
          <a:p>
            <a:pPr marL="0" indent="0">
              <a:buNone/>
            </a:pPr>
            <a:endParaRPr lang="en-US" sz="2200" kern="1200" dirty="0">
              <a:latin typeface="Comic Sans MS" pitchFamily="66" charset="0"/>
              <a:ea typeface="+mj-ea"/>
              <a:cs typeface="+mj-cs"/>
            </a:endParaRPr>
          </a:p>
        </p:txBody>
      </p:sp>
      <p:sp>
        <p:nvSpPr>
          <p:cNvPr id="6" name="Line 7"/>
          <p:cNvSpPr>
            <a:spLocks noChangeShapeType="1"/>
          </p:cNvSpPr>
          <p:nvPr/>
        </p:nvSpPr>
        <p:spPr bwMode="auto">
          <a:xfrm>
            <a:off x="228600" y="533400"/>
            <a:ext cx="8610600" cy="0"/>
          </a:xfrm>
          <a:prstGeom prst="line">
            <a:avLst/>
          </a:prstGeom>
          <a:noFill/>
          <a:ln w="31750">
            <a:solidFill>
              <a:srgbClr val="CC3300"/>
            </a:solidFill>
            <a:round/>
            <a:headEnd/>
            <a:tailEnd/>
          </a:ln>
        </p:spPr>
        <p:txBody>
          <a:bodyPr/>
          <a:lstStyle/>
          <a:p>
            <a:endParaRPr lang="en-US"/>
          </a:p>
        </p:txBody>
      </p:sp>
    </p:spTree>
    <p:extLst>
      <p:ext uri="{BB962C8B-B14F-4D97-AF65-F5344CB8AC3E}">
        <p14:creationId xmlns:p14="http://schemas.microsoft.com/office/powerpoint/2010/main" val="12917854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
          <p:cNvSpPr>
            <a:spLocks noChangeArrowheads="1"/>
          </p:cNvSpPr>
          <p:nvPr/>
        </p:nvSpPr>
        <p:spPr bwMode="auto">
          <a:xfrm>
            <a:off x="0" y="76200"/>
            <a:ext cx="9144000" cy="811213"/>
          </a:xfrm>
          <a:prstGeom prst="rect">
            <a:avLst/>
          </a:prstGeom>
          <a:noFill/>
          <a:ln w="9525">
            <a:noFill/>
            <a:miter lim="800000"/>
            <a:headEnd/>
            <a:tailEnd/>
          </a:ln>
        </p:spPr>
        <p:txBody>
          <a:bodyPr lIns="0" tIns="0" rIns="0" bIns="0"/>
          <a:lstStyle/>
          <a:p>
            <a:pPr algn="ctr">
              <a:lnSpc>
                <a:spcPct val="90000"/>
              </a:lnSpc>
            </a:pPr>
            <a:r>
              <a:rPr lang="en-US" sz="2800" b="1" dirty="0" smtClean="0">
                <a:latin typeface="Comic Sans MS" pitchFamily="66" charset="0"/>
                <a:ea typeface="+mj-ea"/>
                <a:cs typeface="+mj-cs"/>
              </a:rPr>
              <a:t>Molecular signatures on the market</a:t>
            </a:r>
            <a:endParaRPr lang="en-US" sz="2800" b="1" dirty="0">
              <a:latin typeface="Comic Sans MS" pitchFamily="66" charset="0"/>
              <a:ea typeface="+mj-ea"/>
              <a:cs typeface="+mj-cs"/>
            </a:endParaRPr>
          </a:p>
        </p:txBody>
      </p:sp>
      <p:sp>
        <p:nvSpPr>
          <p:cNvPr id="27" name="Line 7"/>
          <p:cNvSpPr>
            <a:spLocks noChangeShapeType="1"/>
          </p:cNvSpPr>
          <p:nvPr/>
        </p:nvSpPr>
        <p:spPr bwMode="auto">
          <a:xfrm>
            <a:off x="228600" y="533400"/>
            <a:ext cx="8610600" cy="0"/>
          </a:xfrm>
          <a:prstGeom prst="line">
            <a:avLst/>
          </a:prstGeom>
          <a:noFill/>
          <a:ln w="31750">
            <a:solidFill>
              <a:srgbClr val="CC3300"/>
            </a:solidFill>
            <a:round/>
            <a:headEnd/>
            <a:tailEnd/>
          </a:ln>
        </p:spPr>
        <p:txBody>
          <a:bodyPr/>
          <a:lstStyle/>
          <a:p>
            <a:endParaRPr lang="en-US"/>
          </a:p>
        </p:txBody>
      </p:sp>
      <p:pic>
        <p:nvPicPr>
          <p:cNvPr id="7170" name="Picture 2" descr="D:\Google Drive\NYU\Teaching\2012 Fall Boot Camp\informatics\Yin\2011-11-Informatics-Molecular_Signatures\2011-11-Informatics-Molecular_Signatures_Page_10.png"/>
          <p:cNvPicPr>
            <a:picLocks noChangeAspect="1" noChangeArrowheads="1"/>
          </p:cNvPicPr>
          <p:nvPr/>
        </p:nvPicPr>
        <p:blipFill>
          <a:blip r:embed="rId3" cstate="print"/>
          <a:srcRect l="5303" t="18627" r="4545" b="11765"/>
          <a:stretch>
            <a:fillRect/>
          </a:stretch>
        </p:blipFill>
        <p:spPr bwMode="auto">
          <a:xfrm>
            <a:off x="0" y="914400"/>
            <a:ext cx="9067800" cy="5410200"/>
          </a:xfrm>
          <a:prstGeom prst="rect">
            <a:avLst/>
          </a:prstGeom>
          <a:noFill/>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0705" t="12409" r="12830" b="2314"/>
          <a:stretch/>
        </p:blipFill>
        <p:spPr bwMode="auto">
          <a:xfrm>
            <a:off x="762001" y="29967"/>
            <a:ext cx="7543799" cy="68590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Rectangle 1"/>
          <p:cNvSpPr/>
          <p:nvPr/>
        </p:nvSpPr>
        <p:spPr>
          <a:xfrm>
            <a:off x="4695288" y="5626805"/>
            <a:ext cx="4572000" cy="1384995"/>
          </a:xfrm>
          <a:prstGeom prst="rect">
            <a:avLst/>
          </a:prstGeom>
          <a:solidFill>
            <a:schemeClr val="bg1"/>
          </a:solidFill>
        </p:spPr>
        <p:txBody>
          <a:bodyPr>
            <a:spAutoFit/>
          </a:bodyPr>
          <a:lstStyle/>
          <a:p>
            <a:r>
              <a:rPr lang="en-US" sz="1400" dirty="0">
                <a:latin typeface="Comic Sans MS" pitchFamily="66" charset="0"/>
              </a:rPr>
              <a:t>EF </a:t>
            </a:r>
            <a:r>
              <a:rPr lang="en-US" sz="1400" dirty="0" err="1">
                <a:latin typeface="Comic Sans MS" pitchFamily="66" charset="0"/>
              </a:rPr>
              <a:t>Petricoin</a:t>
            </a:r>
            <a:r>
              <a:rPr lang="en-US" sz="1400" dirty="0">
                <a:latin typeface="Comic Sans MS" pitchFamily="66" charset="0"/>
              </a:rPr>
              <a:t> III, AM </a:t>
            </a:r>
            <a:r>
              <a:rPr lang="en-US" sz="1400" dirty="0" err="1">
                <a:latin typeface="Comic Sans MS" pitchFamily="66" charset="0"/>
              </a:rPr>
              <a:t>Ardekani</a:t>
            </a:r>
            <a:r>
              <a:rPr lang="en-US" sz="1400" dirty="0">
                <a:latin typeface="Comic Sans MS" pitchFamily="66" charset="0"/>
              </a:rPr>
              <a:t>, BA </a:t>
            </a:r>
            <a:r>
              <a:rPr lang="en-US" sz="1400" dirty="0" err="1">
                <a:latin typeface="Comic Sans MS" pitchFamily="66" charset="0"/>
              </a:rPr>
              <a:t>Hitt</a:t>
            </a:r>
            <a:r>
              <a:rPr lang="en-US" sz="1400" dirty="0">
                <a:latin typeface="Comic Sans MS" pitchFamily="66" charset="0"/>
              </a:rPr>
              <a:t>, PJ Levine, VA </a:t>
            </a:r>
            <a:r>
              <a:rPr lang="en-US" sz="1400" dirty="0" err="1">
                <a:latin typeface="Comic Sans MS" pitchFamily="66" charset="0"/>
              </a:rPr>
              <a:t>Fusaro</a:t>
            </a:r>
            <a:r>
              <a:rPr lang="en-US" sz="1400" dirty="0">
                <a:latin typeface="Comic Sans MS" pitchFamily="66" charset="0"/>
              </a:rPr>
              <a:t>, SM Steinberg, GB Mills, C Simone, DA Fishman, EC Kohn, LA </a:t>
            </a:r>
            <a:r>
              <a:rPr lang="en-US" sz="1400" dirty="0" err="1">
                <a:latin typeface="Comic Sans MS" pitchFamily="66" charset="0"/>
              </a:rPr>
              <a:t>Liotta</a:t>
            </a:r>
            <a:r>
              <a:rPr lang="en-US" sz="1400" dirty="0">
                <a:latin typeface="Comic Sans MS" pitchFamily="66" charset="0"/>
              </a:rPr>
              <a:t>, </a:t>
            </a:r>
            <a:r>
              <a:rPr lang="en-US" sz="1400" b="1" i="1" dirty="0">
                <a:latin typeface="Comic Sans MS" pitchFamily="66" charset="0"/>
              </a:rPr>
              <a:t>"Use of proteomic patterns in serum to identify ovarian cancer"</a:t>
            </a:r>
            <a:r>
              <a:rPr lang="en-US" sz="1400" dirty="0">
                <a:latin typeface="Comic Sans MS" pitchFamily="66" charset="0"/>
              </a:rPr>
              <a:t>, Lancet 359 (2002) </a:t>
            </a:r>
            <a:r>
              <a:rPr lang="en-US" sz="1400" dirty="0" smtClean="0">
                <a:latin typeface="Comic Sans MS" pitchFamily="66" charset="0"/>
              </a:rPr>
              <a:t>572–77</a:t>
            </a:r>
          </a:p>
          <a:p>
            <a:endParaRPr lang="en-US" sz="1400" dirty="0">
              <a:latin typeface="Comic Sans MS" pitchFamily="66" charset="0"/>
            </a:endParaRPr>
          </a:p>
        </p:txBody>
      </p:sp>
      <p:sp>
        <p:nvSpPr>
          <p:cNvPr id="4" name="Rectangle 3"/>
          <p:cNvSpPr/>
          <p:nvPr/>
        </p:nvSpPr>
        <p:spPr>
          <a:xfrm>
            <a:off x="609600" y="5379378"/>
            <a:ext cx="3924300" cy="1478821"/>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236536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C00000"/>
        </a:solidFill>
        <a:ln w="3175">
          <a:solidFill>
            <a:srgbClr val="C00000"/>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4586</TotalTime>
  <Words>1446</Words>
  <Application>Microsoft Office PowerPoint</Application>
  <PresentationFormat>On-screen Show (4:3)</PresentationFormat>
  <Paragraphs>254</Paragraphs>
  <Slides>36</Slides>
  <Notes>16</Notes>
  <HiddenSlides>0</HiddenSlides>
  <MMClips>0</MMClips>
  <ScaleCrop>false</ScaleCrop>
  <HeadingPairs>
    <vt:vector size="4" baseType="variant">
      <vt:variant>
        <vt:lpstr>Theme</vt:lpstr>
      </vt:variant>
      <vt:variant>
        <vt:i4>1</vt:i4>
      </vt:variant>
      <vt:variant>
        <vt:lpstr>Slide Titles</vt:lpstr>
      </vt:variant>
      <vt:variant>
        <vt:i4>36</vt:i4>
      </vt:variant>
    </vt:vector>
  </HeadingPairs>
  <TitlesOfParts>
    <vt:vector size="37" baseType="lpstr">
      <vt:lpstr>Default Design</vt:lpstr>
      <vt:lpstr>PowerPoint Presentation</vt:lpstr>
      <vt:lpstr>PowerPoint Presentation</vt:lpstr>
      <vt:lpstr>Uses of molecular signatures</vt:lpstr>
      <vt:lpstr>PowerPoint Presentation</vt:lpstr>
      <vt:lpstr>PowerPoint Presentation</vt:lpstr>
      <vt:lpstr>Oncotype DX Breast Cancer Assay</vt:lpstr>
      <vt:lpstr>Improved Survival and Cost Savings</vt:lpstr>
      <vt:lpstr>PowerPoint Presentation</vt:lpstr>
      <vt:lpstr>PowerPoint Presentation</vt:lpstr>
      <vt:lpstr>PowerPoint Presentation</vt:lpstr>
      <vt:lpstr>Example: OvaCheck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 2-D this looks simple but what  happens in higher dimensional data…</vt:lpstr>
      <vt:lpstr>High-dimensionality  (especially with small samples) causes:</vt:lpstr>
      <vt:lpstr>Two problems: Over-fitting &amp; Under-fitting</vt:lpstr>
      <vt:lpstr>Over/under-fitting are related to complexity of the decision surface and how well the training data is fit  </vt:lpstr>
      <vt:lpstr>Over/under-fitting are related to complexity of the decision surface and how well the training data is fit  </vt:lpstr>
      <vt:lpstr>Over/under-fitting are related to complexity of the decision surface and how well the training data is fit  </vt:lpstr>
      <vt:lpstr>Successful data analysis methods balance training data fit with complexity</vt:lpstr>
      <vt:lpstr>PowerPoint Presentation</vt:lpstr>
      <vt:lpstr>The Support Vector Machine (SVM)  approach for building molecular signatures</vt:lpstr>
      <vt:lpstr>The Support Vector Machine (SVM)  approach for building molecular signatures</vt:lpstr>
      <vt:lpstr>The Support Vector Machine (SVM)  approach for building molecular signatures</vt:lpstr>
      <vt:lpstr>The Support Vector Machine (SVM)  approach for building molecular signatures</vt:lpstr>
      <vt:lpstr>Estimation of signature accuracy</vt:lpstr>
      <vt:lpstr>PowerPoint Presentation</vt:lpstr>
      <vt:lpstr>General conclusions</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fenyo</dc:creator>
  <cp:lastModifiedBy>fenyo</cp:lastModifiedBy>
  <cp:revision>93</cp:revision>
  <dcterms:created xsi:type="dcterms:W3CDTF">2005-06-29T18:18:27Z</dcterms:created>
  <dcterms:modified xsi:type="dcterms:W3CDTF">2014-04-22T17:57:53Z</dcterms:modified>
</cp:coreProperties>
</file>